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90" r:id="rId3"/>
    <p:sldId id="289" r:id="rId4"/>
    <p:sldId id="292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12" r:id="rId25"/>
    <p:sldId id="313" r:id="rId26"/>
    <p:sldId id="314" r:id="rId27"/>
    <p:sldId id="315" r:id="rId28"/>
    <p:sldId id="316" r:id="rId29"/>
    <p:sldId id="317" r:id="rId30"/>
    <p:sldId id="318" r:id="rId31"/>
    <p:sldId id="319" r:id="rId32"/>
    <p:sldId id="320" r:id="rId33"/>
    <p:sldId id="321" r:id="rId34"/>
    <p:sldId id="322" r:id="rId35"/>
    <p:sldId id="323" r:id="rId36"/>
    <p:sldId id="324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04-20T11:17:4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326 0,'-11'48,"-4"50,1-3,-43 171,53-247,-1 0,-1 0,-1 0,-9 18,-42 67,14-27,37-63,0 1,2 0,-7 25,-6 49,8-34,-14 84,20-108,2 0,3 48,-1-75,0 0,1-1,-1 1,1 0,0 0,0 0,1 0,-1-1,1 1,0-1,-1 1,2-1,-1 0,4 4,-3-3,1-1,0 0,0-1,0 1,0-1,0 0,0 0,1 0,-1 0,1-1,7 2,54 9,25 7,-76-15,-2 0,1 1,-1 1,18 10,-21-11,0 0,1-1,-1 0,1 0,-1-1,1-1,0 0,0 0,0-1,12-1,17-1,58-9,-53 4,130-22,4-1,-62 15,143-13,15 5,-32 2,-155 16,279-27,-265 16,153-3,-169 17,99 3,-143 1,0 1,56 14,-82-14,0 1,-1 0,0 1,16 9,-26-12,1 0,-1 0,0 0,0 1,-1 0,1 0,-1 1,0-1,0 1,-1 0,1 0,-1 0,0 0,3 7,4 12,-7-17,1 1,-1 0,-1 1,3 12,-4-18,-1 0,0 0,0 0,0 0,-1 0,1 0,-1 0,1 0,-1 0,0 0,0 0,-1-1,1 1,0 0,-1-1,-3 5,0 0,-1-1,0 0,0-1,-1 0,1 0,-1 0,0-1,-9 5,-66 24,38-17,-19 13,-108 65,109-59,-75 31,-72 18,-57 26,161-57,3 5,-134 101,-6 9,-85 65,282-201,-73 38,74-45,39-22,-1 1,1 0,0 0,1 0,-8 8,11-11,-2 1,0 0,0 0,0 0,0-1,0 1,0-1,-1 0,1 0,0 0,-1-1,1 1,-1-1,-6 0,4 0,1 1,-1 0,1 0,-8 2,-18 13,31-16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04-20T11:17:4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04-20T11:17:4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04-20T11:17:4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773 0,'-1'3,"1"0,-1 0,0 0,0 0,0 0,0-1,-1 1,1 0,-1-1,1 1,-1-1,0 0,-3 4,2-2,-21 23,-1-1,-41 32,-63 40,67-54,-70 67,106-85,1 1,1 1,2 1,1 2,1 0,2 1,1 0,2 2,1 0,1 0,2 1,-10 56,-5 30,15-76,2 0,2 0,-2 58,8 114,3-198,1 1,0-1,2 0,0 0,1 0,11 22,-5-11,8 35,46 174,-47-117,-16-89,2 0,17 60,45 66,-37-95,-27-57,1 0,0 0,0-1,1 1,0-1,0 0,7 6,6 3,21 14,-20-15,22 20,-29-23,0-1,1 0,0-1,0-1,1 0,0 0,0-2,28 10,148 39,-179-51,28 9,-37-12,0 0,0 0,0 0,0 0,0 0,0 1,0-1,-1 1,1-1,-1 1,1 0,-1-1,1 1,0 2,-18-21,2-8,0 0,-13-37,4 8,-84-196,26-9,80 256,-11-48,-8-71,18 105,2 0,0 0,0-1,2 1,0 0,1 0,1 0,7-19,-3 14,2 0,1 1,0 0,2 1,14-19,-15 24,0 1,0 1,2 0,-1 1,2 0,-1 1,18-10,60-22,-83 39,0 0,0 0,0 1,0 0,0 0,1 1,-1 1,1-1,9 1,-19 1,0 0,0 0,0 0,0 0,0 0,0 0,0 0,0 0,0 0,0 1,0-1,0 0,0 0,0 0,0 0,0 0,0 0,0 0,0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04-20T11:17:49"/>
    </inkml:context>
    <inkml:brush xml:id="br0">
      <inkml:brushProperty name="width" value="0.0441" units="cm"/>
      <inkml:brushProperty name="height" value="0.0441" units="cm"/>
      <inkml:brushProperty name="color" value="#5b2d90"/>
    </inkml:brush>
  </inkml:definitions>
  <inkml:trace contextRef="#ctx0" brushRef="#br0">158 2339,'-1'0,"0"-1,0 1,-1-1,1 1,0-1,0 1,0-1,0 0,0 0,0 1,0-1,0 0,0 0,0 0,0 0,1 0,-1 0,0-1,1 1,-1 0,0 0,1 0,-1-2,-1-3,-22-45,2-1,3 0,2-2,2-1,-13-96,23 109,3 0,1-1,8-70,1 54,3 1,20-60,-23 90,30-89,-29 94,0 0,26-41,-30 56,1 0,0 0,1 1,0 0,0 0,0 1,1 0,0 0,0 0,0 1,1 1,16-7,4 1,-1 3,57-9,-29 5,0-2,77-29,-106 34,1 0,0 2,1 0,-1 2,1 2,0 0,29 3,202 32,-47-4,449 25,-494-33,-88-10,100 2,-152-12,-8 0,35-4,-50 3,0-1,-1 0,1 0,0 0,-1-1,1 0,-1 0,1 0,-1 0,0 0,0-1,6-5,-8 6,1-1,-1 0,1 0,-1 0,0-1,-1 1,1 0,0-1,-1 1,0-1,0 0,0 1,0-1,0 0,-1 1,0-1,1 0,-1 0,-1 0,1 1,-1-1,1 0,-1 0,0 1,0-1,-1 1,1-1,-1 1,0-1,0 1,0 0,-4-5,-78-73,29 29,-30-26,-3 3,-3 4,-139-82,124 96,-222-85,208 97,-139-31,-149-9,293 67,-183-5,285 23,-51 1,56-1,1 1,-1 1,1-1,-1 1,1 0,-9 5,9-2,7-5,0 0,0 1,0-1,-1 0,1 0,0 0,0 0,0 0,0 0,0 0,0 1,0-1,0 0,0 0,0 0,0 0,0 0,0 0,0 1,0-1,0 0,0 0,0 0,0 0,0 0,0 1,0-1,0 0,0 0,0 0,0 0,0 0,0 0,0 1,0-1,0 0,0 0,0 0,0 0,0 0,1 0,-1 0,0 1,0-1,0 0,0 0,0 0,0 0,0 0,1 0,-1 0,0 0,0 0,0 0,1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04-20T11:17:49"/>
    </inkml:context>
    <inkml:brush xml:id="br0">
      <inkml:brushProperty name="width" value="0.025" units="cm"/>
      <inkml:brushProperty name="height" value="0.025" units="cm"/>
      <inkml:brushProperty name="color" value="#5b2d90"/>
    </inkml:brush>
  </inkml:definitions>
  <inkml:trace contextRef="#ctx0" brushRef="#br0">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04-20T11:17:49"/>
    </inkml:context>
    <inkml:brush xml:id="br0">
      <inkml:brushProperty name="width" value="0.025" units="cm"/>
      <inkml:brushProperty name="height" value="0.025" units="cm"/>
      <inkml:brushProperty name="color" value="#5b2d90"/>
    </inkml:brush>
  </inkml:definitions>
  <inkml:trace contextRef="#ctx0" brushRef="#br0">0 1</inkml:trace>
</inkml:ink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PhAnim="0" showMasterSp="0">
  <p:cSld name="标题幻灯片"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051" name="标题 2050"/>
          <p:cNvSpPr>
            <a:spLocks noGrp="1"/>
          </p:cNvSpPr>
          <p:nvPr>
            <p:ph type="ctrTitle"/>
          </p:nvPr>
        </p:nvSpPr>
        <p:spPr>
          <a:xfrm>
            <a:off x="3024717" y="3286125"/>
            <a:ext cx="8636000" cy="10382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lvl="0">
              <a:defRPr sz="4000" kern="12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2052" name="副标题 2051"/>
          <p:cNvSpPr>
            <a:spLocks noGrp="1"/>
          </p:cNvSpPr>
          <p:nvPr>
            <p:ph type="subTitle" idx="1"/>
          </p:nvPr>
        </p:nvSpPr>
        <p:spPr>
          <a:xfrm>
            <a:off x="3107267" y="4505960"/>
            <a:ext cx="8534400" cy="7667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 algn="r">
              <a:buNone/>
              <a:defRPr kern="1200">
                <a:latin typeface="幼圆" panose="02010509060101010101" charset="-122"/>
                <a:ea typeface="幼圆" panose="02010509060101010101" charset="-122"/>
              </a:defRPr>
            </a:lvl1pPr>
            <a:lvl2pPr marL="457200" lvl="1" indent="-457200" algn="ctr">
              <a:buNone/>
              <a:defRPr kern="1200"/>
            </a:lvl2pPr>
            <a:lvl3pPr marL="914400" lvl="2" indent="-914400" algn="ctr">
              <a:buNone/>
              <a:defRPr kern="1200"/>
            </a:lvl3pPr>
            <a:lvl4pPr marL="1371600" lvl="3" indent="-1371600" algn="ctr">
              <a:buNone/>
              <a:defRPr kern="1200"/>
            </a:lvl4pPr>
            <a:lvl5pPr marL="1828800" lvl="4" indent="-1828800" algn="ctr">
              <a:buNone/>
              <a:defRPr kern="1200"/>
            </a:lvl5pPr>
          </a:lstStyle>
          <a:p>
            <a:pPr lvl="0" fontAlgn="base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2053" name="日期占位符 2052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2054" name="页脚占位符 2053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endParaRPr lang="zh-CN" altLang="en-US"/>
          </a:p>
        </p:txBody>
      </p:sp>
      <p:sp>
        <p:nvSpPr>
          <p:cNvPr id="2055" name="灯片编号占位符 2054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2800" cy="908050"/>
          </a:xfrm>
        </p:spPr>
        <p:txBody>
          <a:bodyPr/>
          <a:lstStyle>
            <a:lvl1pPr>
              <a:defRPr sz="40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800" cy="494284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200">
                <a:latin typeface="幼圆" panose="02010509060101010101" charset="-122"/>
                <a:ea typeface="幼圆" panose="02010509060101010101" charset="-122"/>
              </a:defRPr>
            </a:lvl1pPr>
            <a:lvl2pPr>
              <a:lnSpc>
                <a:spcPct val="150000"/>
              </a:lnSpc>
              <a:defRPr sz="2800">
                <a:latin typeface="幼圆" panose="02010509060101010101" charset="-122"/>
                <a:ea typeface="幼圆" panose="02010509060101010101" charset="-122"/>
              </a:defRPr>
            </a:lvl2pPr>
            <a:lvl3pPr>
              <a:lnSpc>
                <a:spcPct val="150000"/>
              </a:lnSpc>
              <a:defRPr>
                <a:latin typeface="幼圆" panose="02010509060101010101" charset="-122"/>
                <a:ea typeface="幼圆" panose="02010509060101010101" charset="-122"/>
              </a:defRPr>
            </a:lvl3pPr>
            <a:lvl4pPr marL="1371600" indent="0">
              <a:lnSpc>
                <a:spcPct val="150000"/>
              </a:lnSpc>
              <a:buNone/>
              <a:defRPr>
                <a:latin typeface="幼圆" panose="02010509060101010101" charset="-122"/>
                <a:ea typeface="幼圆" panose="02010509060101010101" charset="-122"/>
              </a:defRPr>
            </a:lvl4pPr>
            <a:lvl5pPr>
              <a:lnSpc>
                <a:spcPct val="150000"/>
              </a:lnSpc>
              <a:defRPr>
                <a:latin typeface="幼圆" panose="02010509060101010101" charset="-122"/>
                <a:ea typeface="幼圆" panose="02010509060101010101" charset="-122"/>
              </a:defRPr>
            </a:lvl5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/>
          </a:p>
        </p:txBody>
      </p:sp>
    </p:spTree>
  </p:cSld>
  <p:clrMapOvr>
    <a:masterClrMapping/>
  </p:clrMapOvr>
  <p:transition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1027" name="标题 1026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2800" cy="93154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 indent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8" name="文本占位符 1027"/>
          <p:cNvSpPr>
            <a:spLocks noGrp="1"/>
          </p:cNvSpPr>
          <p:nvPr>
            <p:ph type="body"/>
          </p:nvPr>
        </p:nvSpPr>
        <p:spPr>
          <a:xfrm>
            <a:off x="609600" y="1278890"/>
            <a:ext cx="10972800" cy="489394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normAutofit/>
          </a:bodyPr>
          <a:p>
            <a:pPr lvl="0" indent="-34290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9" name="日期占位符 1028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30" name="页脚占位符 1029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1" name="灯片编号占位符 1030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>
    <p:fade/>
  </p:transition>
  <p:hf sldNum="0" hdr="0" ftr="0" dt="0"/>
  <p:txStyles>
    <p:titleStyle>
      <a:lvl1pPr marL="0" lvl="0" indent="0" algn="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None/>
        <a:defRPr sz="36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1pPr>
      <a:lvl2pPr marL="742950" lvl="1" indent="-28575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2pPr>
      <a:lvl3pPr marL="1143000" lvl="2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18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3pPr>
      <a:lvl4pPr marL="1600200" lvl="3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16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4pPr>
      <a:lvl5pPr marL="2057400" lvl="4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幼圆" panose="02010509060101010101" charset="-122"/>
          <a:ea typeface="幼圆" panose="02010509060101010101" charset="-122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16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customXml" Target="../ink/ink4.xml"/><Relationship Id="rId7" Type="http://schemas.openxmlformats.org/officeDocument/2006/relationships/customXml" Target="../ink/ink3.xml"/><Relationship Id="rId6" Type="http://schemas.openxmlformats.org/officeDocument/2006/relationships/image" Target="../media/image12.png"/><Relationship Id="rId5" Type="http://schemas.openxmlformats.org/officeDocument/2006/relationships/customXml" Target="../ink/ink2.xml"/><Relationship Id="rId4" Type="http://schemas.openxmlformats.org/officeDocument/2006/relationships/image" Target="../media/image11.png"/><Relationship Id="rId3" Type="http://schemas.openxmlformats.org/officeDocument/2006/relationships/customXml" Target="../ink/ink1.xml"/><Relationship Id="rId2" Type="http://schemas.openxmlformats.org/officeDocument/2006/relationships/image" Target="../media/image10.png"/><Relationship Id="rId15" Type="http://schemas.openxmlformats.org/officeDocument/2006/relationships/slideLayout" Target="../slideLayouts/slideLayout2.xml"/><Relationship Id="rId14" Type="http://schemas.openxmlformats.org/officeDocument/2006/relationships/customXml" Target="../ink/ink7.xml"/><Relationship Id="rId13" Type="http://schemas.openxmlformats.org/officeDocument/2006/relationships/image" Target="../media/image15.png"/><Relationship Id="rId12" Type="http://schemas.openxmlformats.org/officeDocument/2006/relationships/customXml" Target="../ink/ink6.xml"/><Relationship Id="rId11" Type="http://schemas.openxmlformats.org/officeDocument/2006/relationships/image" Target="../media/image14.png"/><Relationship Id="rId10" Type="http://schemas.openxmlformats.org/officeDocument/2006/relationships/customXml" Target="../ink/ink5.xml"/><Relationship Id="rId1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第十章 死锁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山东大学计算机科学与技术学院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死锁的特征</a:t>
            </a:r>
            <a:r>
              <a:rPr lang="en-US" altLang="zh-CN">
                <a:sym typeface="+mn-ea"/>
              </a:rPr>
              <a:t>(</a:t>
            </a:r>
            <a:r>
              <a:rPr lang="en-US" altLang="en-US" dirty="0">
                <a:sym typeface="+mn-ea"/>
              </a:rPr>
              <a:t>Deadlock Characterization)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5000"/>
          </a:bodyPr>
          <a:p>
            <a:r>
              <a:rPr lang="zh-CN" altLang="en-US" sz="3370">
                <a:sym typeface="+mn-ea"/>
              </a:rPr>
              <a:t>互斥：互斥使用资源</a:t>
            </a:r>
            <a:endParaRPr lang="zh-CN" altLang="en-US" sz="3370"/>
          </a:p>
          <a:p>
            <a:r>
              <a:rPr lang="zh-CN" altLang="en-US" sz="3370">
                <a:sym typeface="+mn-ea"/>
              </a:rPr>
              <a:t>保持等待：保持已占用的资源，等待获得申请的资源</a:t>
            </a:r>
            <a:endParaRPr lang="zh-CN" altLang="en-US" sz="3370"/>
          </a:p>
          <a:p>
            <a:r>
              <a:rPr lang="zh-CN" altLang="en-US" sz="3370">
                <a:sym typeface="+mn-ea"/>
              </a:rPr>
              <a:t>非抢占：不能抢占其他进程的资源</a:t>
            </a:r>
            <a:endParaRPr lang="zh-CN" altLang="en-US" sz="3370"/>
          </a:p>
          <a:p>
            <a:r>
              <a:rPr lang="zh-CN" altLang="en-US" sz="3370">
                <a:sym typeface="+mn-ea"/>
              </a:rPr>
              <a:t>循环等待：</a:t>
            </a:r>
            <a:r>
              <a:rPr lang="zh-CN" altLang="en-US" sz="3370" b="1">
                <a:solidFill>
                  <a:schemeClr val="accent1">
                    <a:lumMod val="50000"/>
                  </a:schemeClr>
                </a:solidFill>
                <a:sym typeface="+mn-ea"/>
              </a:rPr>
              <a:t>形成一条或多条</a:t>
            </a:r>
            <a:r>
              <a:rPr lang="zh-CN" altLang="en-US" sz="3370" b="1">
                <a:solidFill>
                  <a:schemeClr val="accent1">
                    <a:lumMod val="50000"/>
                  </a:schemeClr>
                </a:solidFill>
                <a:sym typeface="+mn-ea"/>
              </a:rPr>
              <a:t>进程间等待的环路</a:t>
            </a:r>
            <a:endParaRPr lang="zh-CN" altLang="en-US" sz="3200"/>
          </a:p>
          <a:p>
            <a:pPr lvl="1"/>
            <a:r>
              <a:rPr lang="zh-CN" altLang="en-US" sz="2945">
                <a:sym typeface="+mn-ea"/>
              </a:rPr>
              <a:t>也是充分条件</a:t>
            </a:r>
            <a:endParaRPr lang="zh-CN" altLang="en-US" sz="3200"/>
          </a:p>
          <a:p>
            <a:r>
              <a:rPr lang="zh-CN" altLang="en-US" sz="3370">
                <a:sym typeface="+mn-ea"/>
              </a:rPr>
              <a:t>特征 </a:t>
            </a:r>
            <a:r>
              <a:rPr lang="en-US" altLang="zh-CN" sz="3370">
                <a:sym typeface="+mn-ea"/>
              </a:rPr>
              <a:t>= </a:t>
            </a:r>
            <a:r>
              <a:rPr lang="zh-CN" altLang="en-US" sz="3370">
                <a:sym typeface="+mn-ea"/>
              </a:rPr>
              <a:t>必要条件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OS</a:t>
            </a:r>
            <a:r>
              <a:rPr lang="zh-CN" altLang="en-US">
                <a:sym typeface="+mn-ea"/>
              </a:rPr>
              <a:t>解决死锁问题的一般方法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pPr>
              <a:lnSpc>
                <a:spcPct val="140000"/>
              </a:lnSpc>
            </a:pPr>
            <a:r>
              <a:rPr lang="zh-CN" altLang="en-US">
                <a:sym typeface="+mn-ea"/>
              </a:rPr>
              <a:t>允许系统进入死锁状态，然后恢复</a:t>
            </a:r>
            <a:endParaRPr lang="zh-CN" altLang="en-US" sz="2700"/>
          </a:p>
          <a:p>
            <a:pPr lvl="1">
              <a:lnSpc>
                <a:spcPct val="140000"/>
              </a:lnSpc>
            </a:pPr>
            <a:r>
              <a:rPr lang="zh-CN" altLang="en-US" sz="2700">
                <a:sym typeface="+mn-ea"/>
              </a:rPr>
              <a:t>经常性地检测</a:t>
            </a:r>
            <a:endParaRPr lang="zh-CN" altLang="en-US" sz="2700"/>
          </a:p>
          <a:p>
            <a:pPr>
              <a:lnSpc>
                <a:spcPct val="140000"/>
              </a:lnSpc>
            </a:pPr>
            <a:r>
              <a:rPr lang="zh-CN" altLang="en-US">
                <a:sym typeface="+mn-ea"/>
              </a:rPr>
              <a:t>保证系统永远不进入死锁状态</a:t>
            </a:r>
            <a:endParaRPr lang="zh-CN" altLang="en-US" sz="2700"/>
          </a:p>
          <a:p>
            <a:pPr lvl="1">
              <a:lnSpc>
                <a:spcPct val="140000"/>
              </a:lnSpc>
            </a:pPr>
            <a:r>
              <a:rPr lang="zh-CN" altLang="en-US" sz="2700">
                <a:sym typeface="+mn-ea"/>
              </a:rPr>
              <a:t>死锁的预防，死锁的避免</a:t>
            </a:r>
            <a:endParaRPr lang="zh-CN" altLang="en-US" sz="2700"/>
          </a:p>
          <a:p>
            <a:pPr>
              <a:lnSpc>
                <a:spcPct val="140000"/>
              </a:lnSpc>
            </a:pPr>
            <a:r>
              <a:rPr lang="zh-CN" altLang="en-US">
                <a:sym typeface="+mn-ea"/>
              </a:rPr>
              <a:t>不考虑死锁问题</a:t>
            </a:r>
            <a:endParaRPr lang="zh-CN" altLang="en-US" sz="2700"/>
          </a:p>
          <a:p>
            <a:pPr lvl="1">
              <a:lnSpc>
                <a:spcPct val="140000"/>
              </a:lnSpc>
            </a:pPr>
            <a:r>
              <a:rPr lang="zh-CN" altLang="en-US" sz="2700">
                <a:sym typeface="+mn-ea"/>
              </a:rPr>
              <a:t>鸵鸟政策，就当死锁从来不会发生；一旦发生，人来解决</a:t>
            </a:r>
            <a:endParaRPr lang="zh-CN" altLang="en-US" sz="2700"/>
          </a:p>
          <a:p>
            <a:pPr lvl="1">
              <a:lnSpc>
                <a:spcPct val="140000"/>
              </a:lnSpc>
            </a:pPr>
            <a:r>
              <a:rPr lang="zh-CN" altLang="en-US" sz="2700">
                <a:sym typeface="+mn-ea"/>
              </a:rPr>
              <a:t>目前大多数操作系统采用的策略</a:t>
            </a:r>
            <a:endParaRPr lang="zh-CN" altLang="en-US" sz="2700"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死锁的进一步说明</a:t>
            </a:r>
            <a:endParaRPr lang="zh-CN" altLang="en-US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948805" y="3846195"/>
            <a:ext cx="4281805" cy="2371090"/>
          </a:xfrm>
        </p:spPr>
        <p:txBody>
          <a:bodyPr>
            <a:noAutofit/>
          </a:bodyPr>
          <a:p>
            <a:pPr>
              <a:lnSpc>
                <a:spcPct val="140000"/>
              </a:lnSpc>
            </a:pPr>
            <a:r>
              <a:rPr lang="zh-CN" altLang="en-US" sz="2400"/>
              <a:t>不安全区域</a:t>
            </a:r>
            <a:endParaRPr lang="zh-CN" altLang="en-US" sz="2400"/>
          </a:p>
          <a:p>
            <a:pPr>
              <a:lnSpc>
                <a:spcPct val="140000"/>
              </a:lnSpc>
            </a:pPr>
            <a:r>
              <a:rPr lang="zh-CN" altLang="en-US" sz="2400"/>
              <a:t>死锁点</a:t>
            </a:r>
            <a:endParaRPr lang="zh-CN" altLang="en-US" sz="2400"/>
          </a:p>
          <a:p>
            <a:pPr>
              <a:lnSpc>
                <a:spcPct val="140000"/>
              </a:lnSpc>
            </a:pPr>
            <a:r>
              <a:rPr lang="zh-CN" altLang="en-US" sz="2400"/>
              <a:t>释放资源的时间</a:t>
            </a:r>
            <a:endParaRPr lang="zh-CN" altLang="en-US" sz="2400"/>
          </a:p>
          <a:p>
            <a:pPr>
              <a:lnSpc>
                <a:spcPct val="140000"/>
              </a:lnSpc>
            </a:pPr>
            <a:r>
              <a:rPr lang="zh-CN" altLang="en-US" sz="2400"/>
              <a:t>进程的推进应受到限制</a:t>
            </a:r>
            <a:endParaRPr lang="zh-CN" altLang="en-US" sz="2400"/>
          </a:p>
        </p:txBody>
      </p:sp>
      <p:grpSp>
        <p:nvGrpSpPr>
          <p:cNvPr id="5" name="组合 4"/>
          <p:cNvGrpSpPr/>
          <p:nvPr/>
        </p:nvGrpSpPr>
        <p:grpSpPr>
          <a:xfrm>
            <a:off x="1791335" y="1281430"/>
            <a:ext cx="3176270" cy="2416175"/>
            <a:chOff x="4605" y="4486"/>
            <a:chExt cx="5002" cy="3805"/>
          </a:xfrm>
        </p:grpSpPr>
        <p:sp>
          <p:nvSpPr>
            <p:cNvPr id="6" name="文本框 5"/>
            <p:cNvSpPr txBox="1"/>
            <p:nvPr/>
          </p:nvSpPr>
          <p:spPr>
            <a:xfrm>
              <a:off x="4605" y="4486"/>
              <a:ext cx="2632" cy="380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i="1" dirty="0">
                  <a:solidFill>
                    <a:srgbClr val="000000"/>
                  </a:solidFill>
                  <a:sym typeface="+mn-ea"/>
                </a:rPr>
                <a:t>P</a:t>
              </a:r>
              <a:r>
                <a:rPr lang="en-US" altLang="zh-CN" baseline="-25000" dirty="0">
                  <a:solidFill>
                    <a:srgbClr val="000000"/>
                  </a:solidFill>
                  <a:sym typeface="+mn-ea"/>
                </a:rPr>
                <a:t>1</a:t>
              </a:r>
              <a:r>
                <a:rPr lang="en-US" altLang="zh-CN" dirty="0">
                  <a:solidFill>
                    <a:srgbClr val="000000"/>
                  </a:solidFill>
                  <a:sym typeface="+mn-ea"/>
                </a:rPr>
                <a:t> </a:t>
              </a:r>
              <a:endParaRPr lang="en-US" altLang="zh-CN" dirty="0">
                <a:solidFill>
                  <a:srgbClr val="000000"/>
                </a:solidFill>
                <a:sym typeface="+mn-ea"/>
              </a:endParaRPr>
            </a:p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wait(Q);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wait(S);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signal(Q);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signal(S);</a:t>
              </a:r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975" y="4486"/>
              <a:ext cx="2632" cy="380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i="1" dirty="0">
                  <a:solidFill>
                    <a:srgbClr val="000000"/>
                  </a:solidFill>
                  <a:sym typeface="+mn-ea"/>
                </a:rPr>
                <a:t>P</a:t>
              </a:r>
              <a:r>
                <a:rPr lang="en-US" altLang="zh-CN" baseline="-25000" dirty="0">
                  <a:solidFill>
                    <a:srgbClr val="000000"/>
                  </a:solidFill>
                  <a:sym typeface="+mn-ea"/>
                </a:rPr>
                <a:t>2</a:t>
              </a:r>
              <a:r>
                <a:rPr lang="en-US" altLang="zh-CN" dirty="0">
                  <a:solidFill>
                    <a:srgbClr val="000000"/>
                  </a:solidFill>
                  <a:sym typeface="+mn-ea"/>
                </a:rPr>
                <a:t> </a:t>
              </a:r>
              <a:endParaRPr lang="en-US" altLang="zh-CN" dirty="0">
                <a:solidFill>
                  <a:srgbClr val="000000"/>
                </a:solidFill>
                <a:sym typeface="+mn-ea"/>
              </a:endParaRPr>
            </a:p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wait(S</a:t>
              </a: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);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wait(Q);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signal(Q);</a:t>
              </a:r>
              <a:endParaRPr lang="en-US" altLang="zh-CN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signal(S);</a:t>
              </a:r>
              <a:endParaRPr lang="zh-CN" altLang="en-US"/>
            </a:p>
          </p:txBody>
        </p:sp>
      </p:grpSp>
      <p:grpSp>
        <p:nvGrpSpPr>
          <p:cNvPr id="43" name="组合 43"/>
          <p:cNvGrpSpPr/>
          <p:nvPr/>
        </p:nvGrpSpPr>
        <p:grpSpPr>
          <a:xfrm>
            <a:off x="1461135" y="3846195"/>
            <a:ext cx="4237990" cy="2371725"/>
            <a:chOff x="1473" y="1356"/>
            <a:chExt cx="3549" cy="2426"/>
          </a:xfrm>
        </p:grpSpPr>
        <p:sp>
          <p:nvSpPr>
            <p:cNvPr id="32" name="矩形 32"/>
            <p:cNvSpPr/>
            <p:nvPr/>
          </p:nvSpPr>
          <p:spPr>
            <a:xfrm>
              <a:off x="2576" y="2444"/>
              <a:ext cx="764" cy="587"/>
            </a:xfrm>
            <a:prstGeom prst="rect">
              <a:avLst/>
            </a:prstGeom>
            <a:pattFill prst="pct30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cxnSp>
          <p:nvCxnSpPr>
            <p:cNvPr id="21" name="直接箭头连接符 21"/>
            <p:cNvCxnSpPr/>
            <p:nvPr/>
          </p:nvCxnSpPr>
          <p:spPr>
            <a:xfrm flipV="1">
              <a:off x="2084" y="3435"/>
              <a:ext cx="2861" cy="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2"/>
            <p:cNvCxnSpPr/>
            <p:nvPr/>
          </p:nvCxnSpPr>
          <p:spPr>
            <a:xfrm flipV="1">
              <a:off x="2071" y="1427"/>
              <a:ext cx="0" cy="201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3"/>
            <p:cNvCxnSpPr/>
            <p:nvPr/>
          </p:nvCxnSpPr>
          <p:spPr>
            <a:xfrm flipV="1">
              <a:off x="3341" y="1742"/>
              <a:ext cx="0" cy="1699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4"/>
            <p:cNvCxnSpPr/>
            <p:nvPr/>
          </p:nvCxnSpPr>
          <p:spPr>
            <a:xfrm flipV="1">
              <a:off x="2558" y="1748"/>
              <a:ext cx="0" cy="1699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5"/>
            <p:cNvCxnSpPr/>
            <p:nvPr/>
          </p:nvCxnSpPr>
          <p:spPr>
            <a:xfrm flipV="1">
              <a:off x="3827" y="1749"/>
              <a:ext cx="0" cy="1699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6"/>
            <p:cNvCxnSpPr/>
            <p:nvPr/>
          </p:nvCxnSpPr>
          <p:spPr>
            <a:xfrm flipV="1">
              <a:off x="4263" y="1742"/>
              <a:ext cx="0" cy="1699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7"/>
            <p:cNvCxnSpPr/>
            <p:nvPr/>
          </p:nvCxnSpPr>
          <p:spPr>
            <a:xfrm flipH="1">
              <a:off x="2071" y="3037"/>
              <a:ext cx="2425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8"/>
            <p:cNvCxnSpPr/>
            <p:nvPr/>
          </p:nvCxnSpPr>
          <p:spPr>
            <a:xfrm flipH="1">
              <a:off x="2065" y="1761"/>
              <a:ext cx="2425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9"/>
            <p:cNvCxnSpPr/>
            <p:nvPr/>
          </p:nvCxnSpPr>
          <p:spPr>
            <a:xfrm flipH="1">
              <a:off x="2078" y="2070"/>
              <a:ext cx="2425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30"/>
            <p:cNvCxnSpPr/>
            <p:nvPr/>
          </p:nvCxnSpPr>
          <p:spPr>
            <a:xfrm flipH="1">
              <a:off x="2064" y="2431"/>
              <a:ext cx="2425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椭圆 31"/>
            <p:cNvSpPr/>
            <p:nvPr/>
          </p:nvSpPr>
          <p:spPr>
            <a:xfrm>
              <a:off x="3291" y="2364"/>
              <a:ext cx="119" cy="1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文本框 10"/>
            <p:cNvSpPr txBox="1"/>
            <p:nvPr/>
          </p:nvSpPr>
          <p:spPr>
            <a:xfrm>
              <a:off x="2174" y="3440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Req(Q)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4" name="文本框 10"/>
            <p:cNvSpPr txBox="1"/>
            <p:nvPr/>
          </p:nvSpPr>
          <p:spPr>
            <a:xfrm>
              <a:off x="2908" y="3446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Req(S)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5" name="文本框 10"/>
            <p:cNvSpPr txBox="1"/>
            <p:nvPr/>
          </p:nvSpPr>
          <p:spPr>
            <a:xfrm>
              <a:off x="3551" y="3438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Rel(Q)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6" name="文本框 10"/>
            <p:cNvSpPr txBox="1"/>
            <p:nvPr/>
          </p:nvSpPr>
          <p:spPr>
            <a:xfrm>
              <a:off x="4170" y="3436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Rel(S)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7" name="文本框 10"/>
            <p:cNvSpPr txBox="1"/>
            <p:nvPr/>
          </p:nvSpPr>
          <p:spPr>
            <a:xfrm>
              <a:off x="1544" y="2888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Req(S)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8" name="文本框 10"/>
            <p:cNvSpPr txBox="1"/>
            <p:nvPr/>
          </p:nvSpPr>
          <p:spPr>
            <a:xfrm>
              <a:off x="1525" y="2276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Req(Q)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9" name="文本框 10"/>
            <p:cNvSpPr txBox="1"/>
            <p:nvPr/>
          </p:nvSpPr>
          <p:spPr>
            <a:xfrm>
              <a:off x="1543" y="1627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Rel(Q)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0" name="文本框 10"/>
            <p:cNvSpPr txBox="1"/>
            <p:nvPr/>
          </p:nvSpPr>
          <p:spPr>
            <a:xfrm>
              <a:off x="1537" y="1940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Req(S)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1" name="文本框 10"/>
            <p:cNvSpPr txBox="1"/>
            <p:nvPr/>
          </p:nvSpPr>
          <p:spPr>
            <a:xfrm>
              <a:off x="4486" y="3099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进程P1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2" name="文本框 10"/>
            <p:cNvSpPr txBox="1"/>
            <p:nvPr/>
          </p:nvSpPr>
          <p:spPr>
            <a:xfrm>
              <a:off x="1473" y="1356"/>
              <a:ext cx="536" cy="337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2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进程P2</a:t>
              </a:r>
              <a:endParaRPr lang="en-US" altLang="zh-CN" sz="12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</p:grpSp>
      <p:grpSp>
        <p:nvGrpSpPr>
          <p:cNvPr id="20" name="组合 20"/>
          <p:cNvGrpSpPr/>
          <p:nvPr/>
        </p:nvGrpSpPr>
        <p:grpSpPr>
          <a:xfrm>
            <a:off x="6902450" y="1285875"/>
            <a:ext cx="3573780" cy="2364105"/>
            <a:chOff x="3979" y="2492"/>
            <a:chExt cx="2539" cy="1587"/>
          </a:xfrm>
        </p:grpSpPr>
        <p:grpSp>
          <p:nvGrpSpPr>
            <p:cNvPr id="14" name="组合 14"/>
            <p:cNvGrpSpPr/>
            <p:nvPr/>
          </p:nvGrpSpPr>
          <p:grpSpPr>
            <a:xfrm>
              <a:off x="3979" y="3062"/>
              <a:ext cx="435" cy="442"/>
              <a:chOff x="3335" y="1357"/>
              <a:chExt cx="435" cy="442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3335" y="1357"/>
                <a:ext cx="435" cy="442"/>
              </a:xfrm>
              <a:prstGeom prst="ellipse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8" name="文本框 10"/>
              <p:cNvSpPr txBox="1"/>
              <p:nvPr/>
            </p:nvSpPr>
            <p:spPr>
              <a:xfrm>
                <a:off x="3368" y="1481"/>
                <a:ext cx="372" cy="18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spAutoFit/>
              </a:bodyPr>
              <a:p>
                <a:pPr marL="0" indent="0" algn="ctr" eaLnBrk="1" fontAlgn="base">
                  <a:lnSpc>
                    <a:spcPct val="100000"/>
                  </a:lnSpc>
                </a:pPr>
                <a:r>
                  <a:rPr lang="en-US" altLang="zh-CN" kern="1200">
                    <a:solidFill>
                      <a:srgbClr val="000000"/>
                    </a:solidFill>
                    <a:latin typeface="幼圆" panose="02010509060101010101" charset="-122"/>
                    <a:ea typeface="幼圆" panose="02010509060101010101" charset="-122"/>
                    <a:cs typeface="幼圆" panose="02010509060101010101" charset="-122"/>
                    <a:sym typeface="Times New Roman" panose="02020603050405020304"/>
                  </a:rPr>
                  <a:t>P1</a:t>
                </a:r>
                <a:endParaRPr lang="en-US" altLang="zh-CN" kern="1200">
                  <a:solidFill>
                    <a:srgbClr val="000000"/>
                  </a:solidFill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endParaRPr>
              </a:p>
            </p:txBody>
          </p:sp>
        </p:grpSp>
        <p:grpSp>
          <p:nvGrpSpPr>
            <p:cNvPr id="15" name="组合 15"/>
            <p:cNvGrpSpPr/>
            <p:nvPr/>
          </p:nvGrpSpPr>
          <p:grpSpPr>
            <a:xfrm>
              <a:off x="6083" y="3075"/>
              <a:ext cx="435" cy="442"/>
              <a:chOff x="5300" y="1433"/>
              <a:chExt cx="435" cy="442"/>
            </a:xfrm>
          </p:grpSpPr>
          <p:sp>
            <p:nvSpPr>
              <p:cNvPr id="9" name="文本框 10"/>
              <p:cNvSpPr txBox="1"/>
              <p:nvPr/>
            </p:nvSpPr>
            <p:spPr>
              <a:xfrm>
                <a:off x="5339" y="1557"/>
                <a:ext cx="372" cy="18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spAutoFit/>
              </a:bodyPr>
              <a:p>
                <a:pPr marL="0" indent="0" algn="ctr" eaLnBrk="1" fontAlgn="base">
                  <a:lnSpc>
                    <a:spcPct val="100000"/>
                  </a:lnSpc>
                </a:pPr>
                <a:r>
                  <a:rPr lang="en-US" altLang="zh-CN" kern="1200">
                    <a:solidFill>
                      <a:srgbClr val="000000"/>
                    </a:solidFill>
                    <a:latin typeface="幼圆" panose="02010509060101010101" charset="-122"/>
                    <a:ea typeface="幼圆" panose="02010509060101010101" charset="-122"/>
                    <a:cs typeface="幼圆" panose="02010509060101010101" charset="-122"/>
                    <a:sym typeface="Times New Roman" panose="02020603050405020304"/>
                  </a:rPr>
                  <a:t>P2</a:t>
                </a:r>
                <a:endParaRPr lang="en-US" altLang="zh-CN" kern="1200">
                  <a:solidFill>
                    <a:srgbClr val="000000"/>
                  </a:solidFill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endParaRPr>
              </a:p>
            </p:txBody>
          </p:sp>
          <p:sp>
            <p:nvSpPr>
              <p:cNvPr id="11" name="椭圆 9"/>
              <p:cNvSpPr/>
              <p:nvPr/>
            </p:nvSpPr>
            <p:spPr>
              <a:xfrm>
                <a:off x="5300" y="1433"/>
                <a:ext cx="435" cy="442"/>
              </a:xfrm>
              <a:prstGeom prst="ellipse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sp>
        </p:grpSp>
        <p:sp>
          <p:nvSpPr>
            <p:cNvPr id="12" name="文本框 11"/>
            <p:cNvSpPr txBox="1"/>
            <p:nvPr/>
          </p:nvSpPr>
          <p:spPr>
            <a:xfrm>
              <a:off x="4998" y="2492"/>
              <a:ext cx="453" cy="346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kern="1200">
                  <a:solidFill>
                    <a:srgbClr val="000000"/>
                  </a:solidFill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S</a:t>
              </a:r>
              <a:endParaRPr lang="en-US" altLang="zh-CN" kern="1200">
                <a:solidFill>
                  <a:srgbClr val="00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13" name="文本框 10"/>
            <p:cNvSpPr txBox="1"/>
            <p:nvPr/>
          </p:nvSpPr>
          <p:spPr>
            <a:xfrm>
              <a:off x="4998" y="3733"/>
              <a:ext cx="453" cy="346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txBody>
            <a:bodyPr wrap="square" lIns="0" tIns="0" rIns="0" bIns="0" rtlCol="0" anchor="ctr" anchorCtr="0">
              <a:noAutofit/>
            </a:bodyPr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kern="1200">
                  <a:solidFill>
                    <a:srgbClr val="000000"/>
                  </a:solidFill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Q</a:t>
              </a:r>
              <a:endParaRPr lang="en-US" altLang="zh-CN" kern="1200">
                <a:solidFill>
                  <a:srgbClr val="00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cxnSp>
          <p:nvCxnSpPr>
            <p:cNvPr id="16" name="直接箭头连接符 16"/>
            <p:cNvCxnSpPr/>
            <p:nvPr/>
          </p:nvCxnSpPr>
          <p:spPr>
            <a:xfrm flipV="1">
              <a:off x="4357" y="2665"/>
              <a:ext cx="647" cy="44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7"/>
            <p:cNvCxnSpPr>
              <a:stCxn id="12" idx="3"/>
              <a:endCxn id="11" idx="1"/>
            </p:cNvCxnSpPr>
            <p:nvPr/>
          </p:nvCxnSpPr>
          <p:spPr>
            <a:xfrm>
              <a:off x="5451" y="2665"/>
              <a:ext cx="696" cy="47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8"/>
            <p:cNvCxnSpPr>
              <a:stCxn id="11" idx="3"/>
              <a:endCxn id="13" idx="3"/>
            </p:cNvCxnSpPr>
            <p:nvPr/>
          </p:nvCxnSpPr>
          <p:spPr>
            <a:xfrm flipH="1">
              <a:off x="5451" y="3452"/>
              <a:ext cx="696" cy="45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9"/>
            <p:cNvCxnSpPr>
              <a:stCxn id="13" idx="1"/>
            </p:cNvCxnSpPr>
            <p:nvPr/>
          </p:nvCxnSpPr>
          <p:spPr>
            <a:xfrm flipH="1" flipV="1">
              <a:off x="4256" y="3492"/>
              <a:ext cx="742" cy="41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>
                <a:solidFill>
                  <a:schemeClr val="tx1"/>
                </a:solidFill>
                <a:sym typeface="+mn-ea"/>
              </a:rPr>
              <a:t>10-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2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 死锁的检测和恢复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>
                <a:sym typeface="+mn-ea"/>
              </a:rPr>
              <a:t>死锁检测与恢复的思路</a:t>
            </a:r>
            <a:endParaRPr lang="zh-CN" altLang="en-US"/>
          </a:p>
          <a:p>
            <a:r>
              <a:rPr lang="zh-CN" altLang="en-US">
                <a:sym typeface="+mn-ea"/>
              </a:rPr>
              <a:t>依据资源分配图检测死锁</a:t>
            </a:r>
            <a:endParaRPr lang="zh-CN" altLang="en-US"/>
          </a:p>
          <a:p>
            <a:r>
              <a:rPr lang="zh-CN" altLang="en-US">
                <a:sym typeface="+mn-ea"/>
              </a:rPr>
              <a:t>检测死锁的数据结构</a:t>
            </a:r>
            <a:endParaRPr lang="zh-CN" altLang="en-US"/>
          </a:p>
          <a:p>
            <a:r>
              <a:rPr lang="zh-CN" altLang="en-US">
                <a:sym typeface="+mn-ea"/>
              </a:rPr>
              <a:t>死锁检测算法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死锁检测的实例</a:t>
            </a:r>
            <a:endParaRPr lang="zh-CN" altLang="en-US"/>
          </a:p>
          <a:p>
            <a:r>
              <a:rPr lang="zh-CN" altLang="en-US">
                <a:sym typeface="+mn-ea"/>
              </a:rPr>
              <a:t>死锁检测与恢复应考虑的问题</a:t>
            </a:r>
            <a:endParaRPr lang="zh-CN" altLang="en-US"/>
          </a:p>
        </p:txBody>
      </p:sp>
      <p:pic>
        <p:nvPicPr>
          <p:cNvPr id="4" name="图片 3" descr="u=2901049642,382260009&amp;fm=26&amp;gp=0[1]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09080" y="1907540"/>
            <a:ext cx="4559300" cy="3042920"/>
          </a:xfrm>
          <a:prstGeom prst="rect">
            <a:avLst/>
          </a:prstGeom>
          <a:effectLst>
            <a:softEdge rad="317500"/>
          </a:effectLst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chemeClr val="tx1"/>
                </a:solidFill>
                <a:sym typeface="+mn-ea"/>
              </a:rPr>
              <a:t>死锁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检测与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恢复的思路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允许系统出现死锁</a:t>
            </a:r>
            <a:endParaRPr lang="zh-CN" altLang="en-US"/>
          </a:p>
          <a:p>
            <a:r>
              <a:rPr lang="zh-CN" altLang="en-US">
                <a:sym typeface="+mn-ea"/>
              </a:rPr>
              <a:t>检测算法能发现死锁</a:t>
            </a:r>
            <a:endParaRPr lang="zh-CN" altLang="en-US" sz="2800"/>
          </a:p>
          <a:p>
            <a:pPr lvl="1"/>
            <a:r>
              <a:rPr lang="zh-CN" altLang="en-US" sz="2800">
                <a:sym typeface="+mn-ea"/>
              </a:rPr>
              <a:t>死锁《</a:t>
            </a:r>
            <a:r>
              <a:rPr lang="en-US" altLang="zh-CN" sz="2800">
                <a:sym typeface="+mn-ea"/>
              </a:rPr>
              <a:t>==</a:t>
            </a:r>
            <a:r>
              <a:rPr lang="zh-CN" altLang="en-US" sz="2800">
                <a:sym typeface="+mn-ea"/>
              </a:rPr>
              <a:t>》资源分配图中已经形成环路</a:t>
            </a:r>
            <a:endParaRPr lang="zh-CN" altLang="en-US" sz="2800"/>
          </a:p>
          <a:p>
            <a:pPr lvl="1"/>
            <a:r>
              <a:rPr lang="zh-CN" altLang="en-US" sz="2800">
                <a:sym typeface="+mn-ea"/>
              </a:rPr>
              <a:t>何时检测？</a:t>
            </a:r>
            <a:endParaRPr lang="zh-CN" altLang="en-US" sz="2800"/>
          </a:p>
          <a:p>
            <a:r>
              <a:rPr lang="zh-CN" altLang="en-US">
                <a:sym typeface="+mn-ea"/>
              </a:rPr>
              <a:t>从死锁中恢复</a:t>
            </a:r>
            <a:endParaRPr lang="zh-CN" altLang="en-US" sz="2800"/>
          </a:p>
          <a:p>
            <a:pPr lvl="1"/>
            <a:r>
              <a:rPr lang="zh-CN" altLang="en-US" sz="2800">
                <a:sym typeface="+mn-ea"/>
              </a:rPr>
              <a:t>怎样处理死锁状态中的进程和资源</a:t>
            </a:r>
            <a:endParaRPr lang="zh-CN" altLang="en-US" sz="280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依据资源分配图检测</a:t>
            </a:r>
            <a:r>
              <a:rPr lang="zh-CN" altLang="en-US"/>
              <a:t>死锁</a:t>
            </a:r>
            <a:endParaRPr lang="zh-CN" altLang="en-US"/>
          </a:p>
        </p:txBody>
      </p:sp>
      <p:pic>
        <p:nvPicPr>
          <p:cNvPr id="74756" name="Picture 6" descr="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9125" y="1301750"/>
            <a:ext cx="8091805" cy="40919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4754" name="Text Box 5"/>
          <p:cNvSpPr txBox="1"/>
          <p:nvPr/>
        </p:nvSpPr>
        <p:spPr>
          <a:xfrm>
            <a:off x="1889125" y="5393373"/>
            <a:ext cx="2927350" cy="366712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pPr algn="ctr" eaLnBrk="0" hangingPunct="0">
              <a:spcBef>
                <a:spcPct val="50000"/>
              </a:spcBef>
            </a:pPr>
            <a:r>
              <a:rPr lang="en-US" altLang="en-US" dirty="0">
                <a:latin typeface="Helvetica" pitchFamily="-84" charset="0"/>
              </a:rPr>
              <a:t>Resource-Allocation Graph</a:t>
            </a:r>
            <a:endParaRPr lang="en-US" altLang="en-US" dirty="0">
              <a:latin typeface="Helvetica" pitchFamily="-84" charset="0"/>
            </a:endParaRPr>
          </a:p>
        </p:txBody>
      </p:sp>
      <p:sp>
        <p:nvSpPr>
          <p:cNvPr id="74755" name="Text Box 6"/>
          <p:cNvSpPr txBox="1"/>
          <p:nvPr/>
        </p:nvSpPr>
        <p:spPr>
          <a:xfrm>
            <a:off x="6837680" y="5420678"/>
            <a:ext cx="3143250" cy="366712"/>
          </a:xfrm>
          <a:prstGeom prst="rect">
            <a:avLst/>
          </a:prstGeom>
          <a:noFill/>
          <a:ln w="9525">
            <a:noFill/>
          </a:ln>
        </p:spPr>
        <p:txBody>
          <a:bodyPr wrap="none" anchor="ctr">
            <a:spAutoFit/>
          </a:bodyPr>
          <a:p>
            <a:pPr algn="ctr" eaLnBrk="0" hangingPunct="0">
              <a:spcBef>
                <a:spcPct val="50000"/>
              </a:spcBef>
            </a:pPr>
            <a:r>
              <a:rPr lang="en-US" altLang="en-US" dirty="0">
                <a:latin typeface="Helvetica" pitchFamily="-84" charset="0"/>
              </a:rPr>
              <a:t>Corresponding wait-for graph</a:t>
            </a:r>
            <a:endParaRPr lang="en-US" altLang="en-US" dirty="0">
              <a:latin typeface="Helvetica" pitchFamily="-8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38605" y="5863590"/>
            <a:ext cx="100437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死锁定理：死锁</a:t>
            </a:r>
            <a:r>
              <a:rPr lang="en-US" altLang="zh-CN" sz="24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&lt;==&gt;</a:t>
            </a:r>
            <a:r>
              <a:rPr lang="zh-CN" altLang="en-US" sz="24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资源分配图不可完全化简，即化简后仍存在回路</a:t>
            </a:r>
            <a:endParaRPr lang="zh-CN" altLang="en-US" sz="2400">
              <a:solidFill>
                <a:srgbClr val="FF0000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检测死锁的数据结构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10972800" cy="4911725"/>
          </a:xfrm>
        </p:spPr>
        <p:txBody>
          <a:bodyPr>
            <a:normAutofit/>
          </a:bodyPr>
          <a:p>
            <a:pPr>
              <a:lnSpc>
                <a:spcPct val="130000"/>
              </a:lnSpc>
            </a:pPr>
            <a:r>
              <a:rPr lang="en-US" altLang="en-US" dirty="0">
                <a:solidFill>
                  <a:srgbClr val="000000"/>
                </a:solidFill>
                <a:cs typeface="幼圆" panose="02010509060101010101" charset="-122"/>
                <a:sym typeface="+mn-ea"/>
              </a:rPr>
              <a:t>Available</a:t>
            </a:r>
            <a:endParaRPr lang="en-US" altLang="en-US" sz="2800" dirty="0">
              <a:solidFill>
                <a:srgbClr val="000000"/>
              </a:solidFill>
              <a:cs typeface="幼圆" panose="02010509060101010101" charset="-122"/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2800" dirty="0">
                <a:cs typeface="幼圆" panose="02010509060101010101" charset="-122"/>
                <a:sym typeface="+mn-ea"/>
              </a:rPr>
              <a:t>长度为 </a:t>
            </a:r>
            <a:r>
              <a:rPr lang="en-US" altLang="zh-CN" sz="2800" dirty="0">
                <a:cs typeface="幼圆" panose="02010509060101010101" charset="-122"/>
                <a:sym typeface="+mn-ea"/>
              </a:rPr>
              <a:t>n </a:t>
            </a:r>
            <a:r>
              <a:rPr lang="zh-CN" altLang="en-US" sz="2800" dirty="0">
                <a:cs typeface="幼圆" panose="02010509060101010101" charset="-122"/>
                <a:sym typeface="+mn-ea"/>
              </a:rPr>
              <a:t>的向量，</a:t>
            </a:r>
            <a:r>
              <a:rPr lang="zh-CN" altLang="en-US" dirty="0">
                <a:cs typeface="幼圆" panose="02010509060101010101" charset="-122"/>
                <a:sym typeface="+mn-ea"/>
              </a:rPr>
              <a:t>可用</a:t>
            </a:r>
            <a:r>
              <a:rPr lang="zh-CN" altLang="en-US" sz="2800" dirty="0">
                <a:cs typeface="幼圆" panose="02010509060101010101" charset="-122"/>
                <a:sym typeface="+mn-ea"/>
              </a:rPr>
              <a:t>资源数</a:t>
            </a:r>
            <a:endParaRPr lang="en-US" altLang="en-US" sz="2800" dirty="0">
              <a:cs typeface="幼圆" panose="02010509060101010101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en-US" dirty="0">
                <a:solidFill>
                  <a:srgbClr val="000000"/>
                </a:solidFill>
                <a:cs typeface="幼圆" panose="02010509060101010101" charset="-122"/>
                <a:sym typeface="+mn-ea"/>
              </a:rPr>
              <a:t>Allocation</a:t>
            </a:r>
            <a:endParaRPr lang="en-US" altLang="en-US" sz="2800" dirty="0">
              <a:solidFill>
                <a:srgbClr val="000000"/>
              </a:solidFill>
              <a:cs typeface="幼圆" panose="02010509060101010101" charset="-122"/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en-US" sz="2800" spc="120" dirty="0">
                <a:solidFill>
                  <a:schemeClr val="tx1"/>
                </a:solidFill>
                <a:uFillTx/>
                <a:cs typeface="幼圆" panose="02010509060101010101" charset="-122"/>
                <a:sym typeface="+mn-ea"/>
              </a:rPr>
              <a:t>n</a:t>
            </a:r>
            <a:r>
              <a:rPr lang="en-US" altLang="en-US" sz="2800" spc="120" dirty="0">
                <a:solidFill>
                  <a:schemeClr val="tx1"/>
                </a:solidFill>
                <a:uFillTx/>
                <a:latin typeface="华文细黑" panose="02010600040101010101" charset="-122"/>
                <a:ea typeface="华文细黑" panose="02010600040101010101" charset="-122"/>
                <a:cs typeface="幼圆" panose="02010509060101010101" charset="-122"/>
                <a:sym typeface="+mn-ea"/>
              </a:rPr>
              <a:t>x</a:t>
            </a:r>
            <a:r>
              <a:rPr lang="en-US" altLang="en-US" sz="2800" spc="120" dirty="0">
                <a:solidFill>
                  <a:schemeClr val="tx1"/>
                </a:solidFill>
                <a:uFillTx/>
                <a:cs typeface="幼圆" panose="02010509060101010101" charset="-122"/>
                <a:sym typeface="+mn-ea"/>
              </a:rPr>
              <a:t>m </a:t>
            </a:r>
            <a:r>
              <a:rPr lang="zh-CN" altLang="en-US" sz="2800" dirty="0">
                <a:cs typeface="幼圆" panose="02010509060101010101" charset="-122"/>
                <a:sym typeface="+mn-ea"/>
              </a:rPr>
              <a:t>矩阵，各进程已得资源数</a:t>
            </a:r>
            <a:endParaRPr lang="zh-CN" altLang="en-US" sz="2800">
              <a:cs typeface="幼圆" panose="02010509060101010101" charset="-122"/>
            </a:endParaRPr>
          </a:p>
          <a:p>
            <a:pPr>
              <a:lnSpc>
                <a:spcPct val="130000"/>
              </a:lnSpc>
            </a:pPr>
            <a:r>
              <a:rPr lang="en-US" altLang="en-US" dirty="0">
                <a:solidFill>
                  <a:srgbClr val="000000"/>
                </a:solidFill>
                <a:cs typeface="幼圆" panose="02010509060101010101" charset="-122"/>
                <a:sym typeface="+mn-ea"/>
              </a:rPr>
              <a:t>Request</a:t>
            </a:r>
            <a:endParaRPr lang="en-US" altLang="en-US" sz="2800" i="1" dirty="0">
              <a:solidFill>
                <a:srgbClr val="000000"/>
              </a:solidFill>
              <a:cs typeface="幼圆" panose="02010509060101010101" charset="-122"/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en-US" altLang="en-US" spc="120" dirty="0">
                <a:uFillTx/>
                <a:cs typeface="幼圆" panose="02010509060101010101" charset="-122"/>
                <a:sym typeface="+mn-ea"/>
              </a:rPr>
              <a:t>n</a:t>
            </a:r>
            <a:r>
              <a:rPr lang="en-US" altLang="en-US" spc="120" dirty="0">
                <a:uFillTx/>
                <a:latin typeface="华文细黑" panose="02010600040101010101" charset="-122"/>
                <a:ea typeface="华文细黑" panose="02010600040101010101" charset="-122"/>
                <a:cs typeface="幼圆" panose="02010509060101010101" charset="-122"/>
                <a:sym typeface="+mn-ea"/>
              </a:rPr>
              <a:t>x</a:t>
            </a:r>
            <a:r>
              <a:rPr lang="en-US" altLang="en-US" spc="120" dirty="0">
                <a:uFillTx/>
                <a:cs typeface="幼圆" panose="02010509060101010101" charset="-122"/>
                <a:sym typeface="+mn-ea"/>
              </a:rPr>
              <a:t>m</a:t>
            </a:r>
            <a:r>
              <a:rPr lang="zh-CN" altLang="en-US" sz="2800" dirty="0">
                <a:cs typeface="幼圆" panose="02010509060101010101" charset="-122"/>
                <a:sym typeface="+mn-ea"/>
              </a:rPr>
              <a:t> 矩阵，各</a:t>
            </a:r>
            <a:r>
              <a:rPr lang="zh-CN" altLang="en-US" sz="2800" dirty="0">
                <a:cs typeface="幼圆" panose="02010509060101010101" charset="-122"/>
                <a:sym typeface="+mn-ea"/>
              </a:rPr>
              <a:t>进程当前请求的资源数</a:t>
            </a:r>
            <a:endParaRPr lang="zh-CN" altLang="en-US" sz="2800" dirty="0">
              <a:cs typeface="幼圆" panose="02010509060101010101" charset="-122"/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2800" dirty="0">
                <a:cs typeface="幼圆" panose="02010509060101010101" charset="-122"/>
                <a:sym typeface="+mn-ea"/>
              </a:rPr>
              <a:t>Request[i][j] = k, 说明进程Pi正请求资源Rj</a:t>
            </a:r>
            <a:endParaRPr lang="zh-CN" altLang="en-US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64405" t="39356" r="15842" b="26694"/>
          <a:stretch>
            <a:fillRect/>
          </a:stretch>
        </p:blipFill>
        <p:spPr>
          <a:xfrm>
            <a:off x="6329680" y="1183005"/>
            <a:ext cx="5252720" cy="287718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死锁</a:t>
            </a:r>
            <a:r>
              <a:rPr lang="zh-CN" altLang="en-US">
                <a:sym typeface="+mn-ea"/>
              </a:rPr>
              <a:t>检测算法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10235" y="1183005"/>
            <a:ext cx="10972165" cy="4384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  <a:buNone/>
            </a:pPr>
            <a:r>
              <a:rPr lang="en-US" altLang="en-US" sz="24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1. 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设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 Work and Finish 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分别是长度为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m 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和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 n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的向量，初始化为</a:t>
            </a:r>
            <a:endParaRPr lang="zh-CN" altLang="en-US" sz="24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+mn-ea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24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    </a:t>
            </a:r>
            <a:r>
              <a:rPr lang="en-US" altLang="zh-CN" sz="24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	</a:t>
            </a:r>
            <a:r>
              <a:rPr lang="en-US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(a) Work = Available;</a:t>
            </a:r>
            <a:endParaRPr lang="en-US" altLang="en-US" sz="22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+mn-ea"/>
            </a:endParaRPr>
          </a:p>
          <a:p>
            <a:pPr>
              <a:lnSpc>
                <a:spcPct val="150000"/>
              </a:lnSpc>
              <a:buNone/>
            </a:pPr>
            <a:r>
              <a:rPr lang="en-US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	(b) </a:t>
            </a:r>
            <a:r>
              <a:rPr lang="zh-CN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所有</a:t>
            </a:r>
            <a:r>
              <a:rPr lang="en-US" altLang="zh-CN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i</a:t>
            </a:r>
            <a:r>
              <a:rPr lang="zh-CN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，若</a:t>
            </a:r>
            <a:r>
              <a:rPr lang="en-US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Allocation</a:t>
            </a:r>
            <a:r>
              <a:rPr lang="en-US" altLang="en-US" sz="2200" baseline="-250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i</a:t>
            </a:r>
            <a:r>
              <a:rPr lang="en-US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 </a:t>
            </a:r>
            <a:r>
              <a:rPr lang="en-US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 0, </a:t>
            </a:r>
            <a:r>
              <a:rPr lang="zh-CN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则</a:t>
            </a:r>
            <a:r>
              <a:rPr lang="en-US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Finish[i]= false</a:t>
            </a:r>
            <a:r>
              <a:rPr lang="zh-CN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，</a:t>
            </a:r>
            <a:r>
              <a:rPr lang="zh-CN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否则 </a:t>
            </a:r>
            <a:r>
              <a:rPr lang="en-US" altLang="en-US" sz="22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Finish[i]=true</a:t>
            </a:r>
            <a:endParaRPr lang="en-US" altLang="en-US" sz="22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Symbol" panose="05050102010706020507" pitchFamily="18" charset="2"/>
            </a:endParaRPr>
          </a:p>
          <a:p>
            <a:pPr marL="0" lvl="1" indent="-393700">
              <a:lnSpc>
                <a:spcPct val="150000"/>
              </a:lnSpc>
              <a:buNone/>
            </a:pPr>
            <a:r>
              <a:rPr lang="en-US" altLang="en-US" sz="24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2. 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找一个进程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 i 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，满足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: (a) Finish[i] == false; (b) Request</a:t>
            </a:r>
            <a:r>
              <a:rPr lang="en-US" altLang="en-US" sz="2800" baseline="-250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i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 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 Work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；若不存在这样的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 i 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，转 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4</a:t>
            </a:r>
            <a:endParaRPr lang="en-US" altLang="en-US" sz="28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Symbol" panose="05050102010706020507" pitchFamily="18" charset="2"/>
            </a:endParaRPr>
          </a:p>
          <a:p>
            <a:pPr>
              <a:lnSpc>
                <a:spcPct val="150000"/>
              </a:lnSpc>
              <a:buNone/>
            </a:pP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3. 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进程结束：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Work = Work+Allocation</a:t>
            </a:r>
            <a:r>
              <a:rPr lang="en-US" altLang="en-US" sz="2800" baseline="-250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i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；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Finish[i] = true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；转 </a:t>
            </a:r>
            <a:r>
              <a:rPr lang="en-US" altLang="zh-CN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2</a:t>
            </a:r>
            <a:endParaRPr lang="en-US" altLang="en-US" sz="28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4. 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若存在</a:t>
            </a:r>
            <a:r>
              <a:rPr lang="en-US" altLang="zh-CN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i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，使</a:t>
            </a:r>
            <a:r>
              <a:rPr lang="en-US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 Finish[i] == false, </a:t>
            </a:r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ymbol" panose="05050102010706020507" pitchFamily="18" charset="2"/>
              </a:rPr>
              <a:t>则系统处于死锁状态</a:t>
            </a:r>
            <a:endParaRPr lang="zh-CN" altLang="en-US" sz="2800"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死锁检测的实</a:t>
            </a:r>
            <a:r>
              <a:rPr lang="zh-CN" altLang="en-US">
                <a:sym typeface="+mn-ea"/>
              </a:rPr>
              <a:t>例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en-US" altLang="en-US" dirty="0">
                <a:sym typeface="+mn-ea"/>
              </a:rPr>
              <a:t>5 </a:t>
            </a:r>
            <a:r>
              <a:rPr lang="zh-CN" altLang="en-US" dirty="0">
                <a:sym typeface="+mn-ea"/>
              </a:rPr>
              <a:t>个进程：</a:t>
            </a:r>
            <a:r>
              <a:rPr lang="en-US" altLang="en-US" dirty="0">
                <a:sym typeface="+mn-ea"/>
              </a:rPr>
              <a:t> </a:t>
            </a:r>
            <a:r>
              <a:rPr lang="en-US" altLang="en-US" b="1" dirty="0">
                <a:sym typeface="+mn-ea"/>
              </a:rPr>
              <a:t>P0</a:t>
            </a:r>
            <a:r>
              <a:rPr lang="en-US" altLang="en-US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zh-CN" dirty="0">
                <a:sym typeface="+mn-ea"/>
              </a:rPr>
              <a:t>...</a:t>
            </a:r>
            <a:r>
              <a:rPr lang="zh-CN" altLang="en-US" dirty="0">
                <a:sym typeface="+mn-ea"/>
              </a:rPr>
              <a:t>，</a:t>
            </a:r>
            <a:r>
              <a:rPr lang="en-US" altLang="en-US" b="1" dirty="0">
                <a:sym typeface="+mn-ea"/>
              </a:rPr>
              <a:t>P4</a:t>
            </a:r>
            <a:endParaRPr lang="en-US" altLang="en-US" dirty="0">
              <a:sym typeface="+mn-ea"/>
            </a:endParaRPr>
          </a:p>
          <a:p>
            <a:r>
              <a:rPr lang="en-US" altLang="en-US" dirty="0">
                <a:sym typeface="+mn-ea"/>
              </a:rPr>
              <a:t>3 </a:t>
            </a:r>
            <a:r>
              <a:rPr lang="zh-CN" altLang="en-US" dirty="0">
                <a:sym typeface="+mn-ea"/>
              </a:rPr>
              <a:t>类资源：</a:t>
            </a:r>
            <a:r>
              <a:rPr lang="en-US" altLang="en-US" dirty="0">
                <a:sym typeface="+mn-ea"/>
              </a:rPr>
              <a:t>A (7 </a:t>
            </a:r>
            <a:r>
              <a:rPr lang="zh-CN" altLang="en-US" dirty="0">
                <a:sym typeface="+mn-ea"/>
              </a:rPr>
              <a:t>个</a:t>
            </a:r>
            <a:r>
              <a:rPr lang="en-US" altLang="en-US" dirty="0">
                <a:sym typeface="+mn-ea"/>
              </a:rPr>
              <a:t>), </a:t>
            </a:r>
            <a:r>
              <a:rPr lang="en-US" altLang="en-US" i="1" dirty="0">
                <a:sym typeface="+mn-ea"/>
              </a:rPr>
              <a:t>B </a:t>
            </a:r>
            <a:r>
              <a:rPr lang="en-US" altLang="en-US" dirty="0">
                <a:sym typeface="+mn-ea"/>
              </a:rPr>
              <a:t>(2 </a:t>
            </a:r>
            <a:r>
              <a:rPr lang="zh-CN" altLang="en-US" dirty="0">
                <a:sym typeface="+mn-ea"/>
              </a:rPr>
              <a:t>个</a:t>
            </a:r>
            <a:r>
              <a:rPr lang="en-US" altLang="en-US" dirty="0">
                <a:sym typeface="+mn-ea"/>
              </a:rPr>
              <a:t>), and </a:t>
            </a:r>
            <a:r>
              <a:rPr lang="en-US" altLang="en-US" i="1" dirty="0">
                <a:sym typeface="+mn-ea"/>
              </a:rPr>
              <a:t>C</a:t>
            </a:r>
            <a:r>
              <a:rPr lang="en-US" altLang="en-US" dirty="0">
                <a:sym typeface="+mn-ea"/>
              </a:rPr>
              <a:t> (6 </a:t>
            </a:r>
            <a:r>
              <a:rPr lang="zh-CN" altLang="en-US" dirty="0">
                <a:sym typeface="+mn-ea"/>
              </a:rPr>
              <a:t>个</a:t>
            </a:r>
            <a:r>
              <a:rPr lang="en-US" altLang="en-US" dirty="0">
                <a:sym typeface="+mn-ea"/>
              </a:rPr>
              <a:t>)</a:t>
            </a:r>
            <a:endParaRPr lang="en-US" altLang="en-US" dirty="0">
              <a:sym typeface="+mn-ea"/>
            </a:endParaRPr>
          </a:p>
          <a:p>
            <a:pPr defTabSz="914400">
              <a:tabLst>
                <a:tab pos="1428750" algn="l"/>
                <a:tab pos="2338705" algn="ctr"/>
                <a:tab pos="3594100" algn="ctr"/>
                <a:tab pos="4921250" algn="ctr"/>
              </a:tabLst>
            </a:pPr>
            <a:r>
              <a:rPr lang="zh-CN" altLang="en-US" dirty="0">
                <a:sym typeface="+mn-ea"/>
              </a:rPr>
              <a:t>当前时刻</a:t>
            </a:r>
            <a:endParaRPr lang="zh-CN" altLang="en-US" dirty="0">
              <a:sym typeface="+mn-ea"/>
            </a:endParaRPr>
          </a:p>
          <a:p>
            <a:pPr lvl="1" defTabSz="914400">
              <a:tabLst>
                <a:tab pos="1428750" algn="l"/>
                <a:tab pos="2338705" algn="ctr"/>
                <a:tab pos="3594100" algn="ctr"/>
                <a:tab pos="4921250" algn="ctr"/>
              </a:tabLst>
            </a:pPr>
            <a:r>
              <a:rPr lang="zh-CN" altLang="en-US" dirty="0">
                <a:sym typeface="+mn-ea"/>
              </a:rPr>
              <a:t>所有进程可执行结束</a:t>
            </a:r>
            <a:endParaRPr lang="zh-CN" altLang="en-US" dirty="0">
              <a:sym typeface="+mn-ea"/>
            </a:endParaRPr>
          </a:p>
          <a:p>
            <a:pPr defTabSz="914400">
              <a:tabLst>
                <a:tab pos="1428750" algn="l"/>
                <a:tab pos="2338705" algn="ctr"/>
                <a:tab pos="3594100" algn="ctr"/>
                <a:tab pos="4921250" algn="ctr"/>
              </a:tabLst>
            </a:pPr>
            <a:r>
              <a:rPr lang="zh-CN" altLang="en-US" dirty="0">
                <a:sym typeface="+mn-ea"/>
              </a:rPr>
              <a:t>若</a:t>
            </a:r>
            <a:r>
              <a:rPr lang="en-US" altLang="zh-CN" dirty="0">
                <a:sym typeface="+mn-ea"/>
              </a:rPr>
              <a:t>P2</a:t>
            </a:r>
            <a:r>
              <a:rPr lang="zh-CN" altLang="en-US" dirty="0">
                <a:sym typeface="+mn-ea"/>
              </a:rPr>
              <a:t>请求资源</a:t>
            </a:r>
            <a:r>
              <a:rPr lang="en-US" altLang="zh-CN" dirty="0">
                <a:sym typeface="+mn-ea"/>
              </a:rPr>
              <a:t>C</a:t>
            </a:r>
            <a:endParaRPr lang="zh-CN" altLang="en-US" sz="3100" dirty="0">
              <a:sym typeface="+mn-ea"/>
            </a:endParaRPr>
          </a:p>
          <a:p>
            <a:pPr lvl="1" defTabSz="914400">
              <a:tabLst>
                <a:tab pos="1428750" algn="l"/>
                <a:tab pos="2338705" algn="ctr"/>
                <a:tab pos="3594100" algn="ctr"/>
                <a:tab pos="4921250" algn="ctr"/>
              </a:tabLst>
            </a:pPr>
            <a:r>
              <a:rPr lang="zh-CN" altLang="en-US" dirty="0"/>
              <a:t>死锁</a:t>
            </a:r>
            <a:r>
              <a:rPr lang="en-US" altLang="en-US" dirty="0">
                <a:sym typeface="+mn-ea"/>
              </a:rPr>
              <a:t>	</a:t>
            </a:r>
            <a:r>
              <a:rPr lang="en-US" altLang="en-US" sz="3100" dirty="0">
                <a:noFill/>
                <a:sym typeface="+mn-ea"/>
              </a:rPr>
              <a:t> </a:t>
            </a:r>
            <a:r>
              <a:rPr lang="en-US" altLang="en-US" sz="3100" b="1" i="1" dirty="0">
                <a:noFill/>
                <a:sym typeface="+mn-ea"/>
              </a:rPr>
              <a:t>Finish[i] = true </a:t>
            </a:r>
            <a:r>
              <a:rPr lang="en-US" altLang="en-US" sz="3100" dirty="0">
                <a:noFill/>
                <a:sym typeface="+mn-ea"/>
              </a:rPr>
              <a:t>for all </a:t>
            </a:r>
            <a:r>
              <a:rPr lang="en-US" altLang="en-US" sz="3100" b="1" i="1" dirty="0">
                <a:noFill/>
                <a:sym typeface="+mn-ea"/>
              </a:rPr>
              <a:t>i</a:t>
            </a:r>
            <a:endParaRPr lang="en-US" altLang="en-US" sz="3100" b="1" i="1" dirty="0">
              <a:noFill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64405" t="39356" r="15842" b="26694"/>
          <a:stretch>
            <a:fillRect/>
          </a:stretch>
        </p:blipFill>
        <p:spPr>
          <a:xfrm>
            <a:off x="4904105" y="2843530"/>
            <a:ext cx="6520180" cy="315785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死锁检测与恢复应考虑的问题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/>
          </a:bodyPr>
          <a:p>
            <a:r>
              <a:rPr lang="zh-CN" altLang="en-US" sz="4570">
                <a:sym typeface="+mn-ea"/>
              </a:rPr>
              <a:t>何时检测</a:t>
            </a:r>
            <a:endParaRPr lang="zh-CN" altLang="en-US" sz="3200"/>
          </a:p>
          <a:p>
            <a:pPr lvl="1"/>
            <a:r>
              <a:rPr lang="zh-CN" altLang="en-US" sz="3500">
                <a:sym typeface="+mn-ea"/>
              </a:rPr>
              <a:t>多长时间检测一次死锁</a:t>
            </a:r>
            <a:endParaRPr lang="zh-CN" altLang="en-US" sz="3500"/>
          </a:p>
          <a:p>
            <a:pPr lvl="1"/>
            <a:r>
              <a:rPr lang="zh-CN" altLang="en-US" sz="3500">
                <a:sym typeface="+mn-ea"/>
              </a:rPr>
              <a:t>死锁发生的频率</a:t>
            </a:r>
            <a:endParaRPr lang="zh-CN" altLang="en-US" sz="3200"/>
          </a:p>
          <a:p>
            <a:r>
              <a:rPr lang="zh-CN" altLang="en-US" sz="4570">
                <a:sym typeface="+mn-ea"/>
              </a:rPr>
              <a:t>死锁恢复</a:t>
            </a:r>
            <a:endParaRPr lang="zh-CN" altLang="en-US" sz="3200"/>
          </a:p>
          <a:p>
            <a:pPr lvl="1"/>
            <a:r>
              <a:rPr lang="zh-CN" altLang="en-US" sz="3500">
                <a:sym typeface="+mn-ea"/>
              </a:rPr>
              <a:t>进程退回</a:t>
            </a:r>
            <a:endParaRPr lang="zh-CN" altLang="en-US" sz="3500"/>
          </a:p>
          <a:p>
            <a:pPr lvl="1"/>
            <a:r>
              <a:rPr lang="zh-CN" altLang="en-US" sz="3500">
                <a:sym typeface="+mn-ea"/>
              </a:rPr>
              <a:t>撤销全部死锁</a:t>
            </a:r>
            <a:r>
              <a:rPr lang="zh-CN" altLang="en-US" sz="3500">
                <a:sym typeface="+mn-ea"/>
              </a:rPr>
              <a:t>进程</a:t>
            </a:r>
            <a:endParaRPr lang="zh-CN" altLang="en-US" sz="3500"/>
          </a:p>
          <a:p>
            <a:pPr lvl="1"/>
            <a:r>
              <a:rPr lang="zh-CN" altLang="en-US" sz="3500">
                <a:sym typeface="+mn-ea"/>
              </a:rPr>
              <a:t>一次撤销一个，贪心算法</a:t>
            </a:r>
            <a:endParaRPr lang="zh-CN" altLang="en-US" sz="350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本章目录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61745" y="1183640"/>
            <a:ext cx="10320655" cy="4942840"/>
          </a:xfrm>
        </p:spPr>
        <p:txBody>
          <a:bodyPr>
            <a:normAutofit/>
          </a:bodyPr>
          <a:p>
            <a:r>
              <a:rPr lang="en-US" altLang="zh-CN"/>
              <a:t>10-1 死锁的概念</a:t>
            </a:r>
            <a:endParaRPr lang="en-US" altLang="zh-CN"/>
          </a:p>
          <a:p>
            <a:r>
              <a:rPr lang="en-US" altLang="zh-CN"/>
              <a:t>10-2 死锁的检测与恢复</a:t>
            </a:r>
            <a:endParaRPr lang="en-US" altLang="zh-CN"/>
          </a:p>
          <a:p>
            <a:r>
              <a:rPr lang="en-US" altLang="zh-CN"/>
              <a:t>10-3 死锁的避免</a:t>
            </a:r>
            <a:endParaRPr lang="en-US" altLang="zh-CN"/>
          </a:p>
          <a:p>
            <a:r>
              <a:rPr lang="en-US" altLang="zh-CN"/>
              <a:t>10-4 死锁的预防</a:t>
            </a:r>
            <a:endParaRPr lang="en-US" altLang="zh-CN"/>
          </a:p>
        </p:txBody>
      </p:sp>
      <p:sp>
        <p:nvSpPr>
          <p:cNvPr id="4" name="左中括号 3"/>
          <p:cNvSpPr/>
          <p:nvPr/>
        </p:nvSpPr>
        <p:spPr>
          <a:xfrm>
            <a:off x="1261745" y="2471420"/>
            <a:ext cx="130175" cy="1767205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左中括号 4"/>
          <p:cNvSpPr/>
          <p:nvPr/>
        </p:nvSpPr>
        <p:spPr>
          <a:xfrm>
            <a:off x="1261745" y="1562100"/>
            <a:ext cx="130175" cy="351155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rcRect b="10596"/>
          <a:stretch>
            <a:fillRect/>
          </a:stretch>
        </p:blipFill>
        <p:spPr>
          <a:xfrm>
            <a:off x="6122670" y="3264535"/>
            <a:ext cx="5283200" cy="2710815"/>
          </a:xfrm>
          <a:prstGeom prst="rect">
            <a:avLst/>
          </a:prstGeom>
          <a:effectLst>
            <a:softEdge rad="317500"/>
          </a:effectLst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590"/>
            <a:ext cx="10972800" cy="908050"/>
          </a:xfrm>
        </p:spPr>
        <p:txBody>
          <a:bodyPr/>
          <a:lstStyle/>
          <a:p>
            <a:pPr algn="ctr"/>
            <a:r>
              <a:rPr lang="en-US" altLang="zh-CN"/>
              <a:t>10-3 </a:t>
            </a:r>
            <a:r>
              <a:rPr lang="zh-CN" altLang="en-US"/>
              <a:t>死锁的避免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322705"/>
            <a:ext cx="5469255" cy="4748530"/>
          </a:xfrm>
        </p:spPr>
        <p:txBody>
          <a:bodyPr>
            <a:normAutofit/>
          </a:bodyPr>
          <a:lstStyle/>
          <a:p>
            <a:r>
              <a:rPr lang="zh-CN" altLang="en-US" dirty="0">
                <a:sym typeface="+mn-ea"/>
              </a:rPr>
              <a:t>死锁产生的过程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安全状态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安全状态与死锁的关系</a:t>
            </a:r>
            <a:endParaRPr lang="zh-CN" altLang="en-US" dirty="0">
              <a:sym typeface="+mn-ea"/>
            </a:endParaRPr>
          </a:p>
          <a:p>
            <a:r>
              <a:rPr lang="zh-CN" altLang="en-US" dirty="0">
                <a:sym typeface="+mn-ea"/>
              </a:rPr>
              <a:t>银行家</a:t>
            </a:r>
            <a:r>
              <a:rPr lang="zh-CN" altLang="en-US" dirty="0">
                <a:sym typeface="+mn-ea"/>
              </a:rPr>
              <a:t>贷款安全的例子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2"/>
          <p:cNvSpPr>
            <a:spLocks noGrp="1"/>
          </p:cNvSpPr>
          <p:nvPr/>
        </p:nvSpPr>
        <p:spPr>
          <a:xfrm>
            <a:off x="5858510" y="1322705"/>
            <a:ext cx="5586730" cy="46094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normAutofit/>
          </a:bodyPr>
          <a:lstStyle>
            <a:lvl1pPr marL="342900" lvl="0" indent="-3429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18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3pPr>
            <a:lvl4pPr marL="1371600" lvl="3" indent="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 sz="16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sym typeface="+mn-ea"/>
              </a:rPr>
              <a:t>检测系统安全性的</a:t>
            </a:r>
            <a:r>
              <a:rPr lang="zh-CN" altLang="en-US">
                <a:sym typeface="+mn-ea"/>
              </a:rPr>
              <a:t>数据结构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安全性算法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银行家算法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银行家算法实例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死锁产生的过程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977900" y="3944620"/>
            <a:ext cx="4413885" cy="221170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zh-CN" altLang="en-US" sz="2800"/>
              <a:t>不安全区域</a:t>
            </a:r>
            <a:endParaRPr lang="zh-CN" altLang="en-US" sz="2800"/>
          </a:p>
          <a:p>
            <a:pPr>
              <a:lnSpc>
                <a:spcPct val="110000"/>
              </a:lnSpc>
            </a:pPr>
            <a:r>
              <a:rPr lang="zh-CN" altLang="en-US" sz="2800"/>
              <a:t>死锁点</a:t>
            </a:r>
            <a:endParaRPr lang="zh-CN" altLang="en-US" sz="2800"/>
          </a:p>
          <a:p>
            <a:pPr>
              <a:lnSpc>
                <a:spcPct val="110000"/>
              </a:lnSpc>
            </a:pPr>
            <a:r>
              <a:rPr lang="zh-CN" altLang="en-US" sz="2800"/>
              <a:t>释放资源的时间</a:t>
            </a:r>
            <a:endParaRPr lang="zh-CN" altLang="en-US" sz="2800"/>
          </a:p>
          <a:p>
            <a:pPr>
              <a:lnSpc>
                <a:spcPct val="110000"/>
              </a:lnSpc>
            </a:pPr>
            <a:r>
              <a:rPr lang="zh-CN" altLang="en-US" sz="2800"/>
              <a:t>进程的推进应受到限制</a:t>
            </a:r>
            <a:endParaRPr lang="zh-CN" altLang="en-US" sz="2800"/>
          </a:p>
        </p:txBody>
      </p:sp>
      <p:grpSp>
        <p:nvGrpSpPr>
          <p:cNvPr id="5" name="组合 4"/>
          <p:cNvGrpSpPr/>
          <p:nvPr/>
        </p:nvGrpSpPr>
        <p:grpSpPr>
          <a:xfrm>
            <a:off x="1052830" y="1183005"/>
            <a:ext cx="3673847" cy="2676525"/>
            <a:chOff x="4605" y="4486"/>
            <a:chExt cx="5310" cy="4215"/>
          </a:xfrm>
        </p:grpSpPr>
        <p:sp>
          <p:nvSpPr>
            <p:cNvPr id="6" name="文本框 5"/>
            <p:cNvSpPr txBox="1"/>
            <p:nvPr/>
          </p:nvSpPr>
          <p:spPr>
            <a:xfrm>
              <a:off x="4605" y="4486"/>
              <a:ext cx="2632" cy="421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i="1" dirty="0">
                  <a:solidFill>
                    <a:srgbClr val="000000"/>
                  </a:solidFill>
                  <a:sym typeface="+mn-ea"/>
                </a:rPr>
                <a:t>P</a:t>
              </a:r>
              <a:r>
                <a:rPr lang="en-US" altLang="zh-CN" sz="2000" baseline="-25000" dirty="0">
                  <a:solidFill>
                    <a:srgbClr val="000000"/>
                  </a:solidFill>
                  <a:sym typeface="+mn-ea"/>
                </a:rPr>
                <a:t>1</a:t>
              </a:r>
              <a:r>
                <a:rPr lang="en-US" altLang="zh-CN" sz="2000" dirty="0">
                  <a:solidFill>
                    <a:srgbClr val="000000"/>
                  </a:solidFill>
                  <a:sym typeface="+mn-ea"/>
                </a:rPr>
                <a:t> </a:t>
              </a:r>
              <a:endParaRPr lang="en-US" altLang="zh-CN" sz="2000" dirty="0">
                <a:solidFill>
                  <a:srgbClr val="000000"/>
                </a:solidFill>
                <a:sym typeface="+mn-ea"/>
              </a:endParaRPr>
            </a:p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wait(Q);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wait(S);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signal(Q);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signal(S);</a:t>
              </a:r>
              <a:endParaRPr lang="zh-CN" altLang="en-US" sz="200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283" y="4486"/>
              <a:ext cx="2632" cy="421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i="1" dirty="0">
                  <a:solidFill>
                    <a:srgbClr val="000000"/>
                  </a:solidFill>
                  <a:sym typeface="+mn-ea"/>
                </a:rPr>
                <a:t>P</a:t>
              </a:r>
              <a:r>
                <a:rPr lang="en-US" altLang="zh-CN" sz="2000" baseline="-25000" dirty="0">
                  <a:solidFill>
                    <a:srgbClr val="000000"/>
                  </a:solidFill>
                  <a:sym typeface="+mn-ea"/>
                </a:rPr>
                <a:t>2</a:t>
              </a:r>
              <a:r>
                <a:rPr lang="en-US" altLang="zh-CN" sz="2000" dirty="0">
                  <a:solidFill>
                    <a:srgbClr val="000000"/>
                  </a:solidFill>
                  <a:sym typeface="+mn-ea"/>
                </a:rPr>
                <a:t> </a:t>
              </a:r>
              <a:endParaRPr lang="en-US" altLang="zh-CN" sz="2000" dirty="0">
                <a:solidFill>
                  <a:srgbClr val="000000"/>
                </a:solidFill>
                <a:sym typeface="+mn-ea"/>
              </a:endParaRPr>
            </a:p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wait(S);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wait(Q);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algn="ctr"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signal(Q);</a:t>
              </a:r>
              <a:endParaRPr lang="en-US" altLang="zh-CN" sz="2000" b="1" dirty="0">
                <a:solidFill>
                  <a:srgbClr val="000000"/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2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000" b="1" dirty="0">
                  <a:solidFill>
                    <a:srgbClr val="000000"/>
                  </a:solidFill>
                  <a:latin typeface="Courier New" panose="02070309020205020404" charset="0"/>
                  <a:sym typeface="+mn-ea"/>
                </a:rPr>
                <a:t>signal(S);</a:t>
              </a:r>
              <a:endParaRPr lang="zh-CN" altLang="en-US" sz="2000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483225" y="1137920"/>
            <a:ext cx="6189980" cy="3630632"/>
            <a:chOff x="9609" y="1872"/>
            <a:chExt cx="6674" cy="3737"/>
          </a:xfrm>
        </p:grpSpPr>
        <p:sp>
          <p:nvSpPr>
            <p:cNvPr id="32" name="矩形 32"/>
            <p:cNvSpPr/>
            <p:nvPr/>
          </p:nvSpPr>
          <p:spPr>
            <a:xfrm>
              <a:off x="11683" y="3547"/>
              <a:ext cx="1437" cy="904"/>
            </a:xfrm>
            <a:prstGeom prst="rect">
              <a:avLst/>
            </a:prstGeom>
            <a:pattFill prst="pct30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cxnSp>
          <p:nvCxnSpPr>
            <p:cNvPr id="21" name="直接箭头连接符 21"/>
            <p:cNvCxnSpPr/>
            <p:nvPr/>
          </p:nvCxnSpPr>
          <p:spPr>
            <a:xfrm flipV="1">
              <a:off x="10758" y="5073"/>
              <a:ext cx="5380" cy="1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22"/>
            <p:cNvCxnSpPr/>
            <p:nvPr/>
          </p:nvCxnSpPr>
          <p:spPr>
            <a:xfrm flipV="1">
              <a:off x="10734" y="1981"/>
              <a:ext cx="0" cy="310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3"/>
            <p:cNvCxnSpPr/>
            <p:nvPr/>
          </p:nvCxnSpPr>
          <p:spPr>
            <a:xfrm flipV="1">
              <a:off x="13122" y="2466"/>
              <a:ext cx="0" cy="2616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4"/>
            <p:cNvCxnSpPr/>
            <p:nvPr/>
          </p:nvCxnSpPr>
          <p:spPr>
            <a:xfrm flipV="1">
              <a:off x="11649" y="2476"/>
              <a:ext cx="0" cy="2616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5"/>
            <p:cNvCxnSpPr/>
            <p:nvPr/>
          </p:nvCxnSpPr>
          <p:spPr>
            <a:xfrm flipV="1">
              <a:off x="14036" y="2477"/>
              <a:ext cx="0" cy="2616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6"/>
            <p:cNvCxnSpPr/>
            <p:nvPr/>
          </p:nvCxnSpPr>
          <p:spPr>
            <a:xfrm flipV="1">
              <a:off x="14856" y="2466"/>
              <a:ext cx="0" cy="2616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7"/>
            <p:cNvCxnSpPr/>
            <p:nvPr/>
          </p:nvCxnSpPr>
          <p:spPr>
            <a:xfrm flipH="1">
              <a:off x="10734" y="4460"/>
              <a:ext cx="4560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8"/>
            <p:cNvCxnSpPr/>
            <p:nvPr/>
          </p:nvCxnSpPr>
          <p:spPr>
            <a:xfrm flipH="1">
              <a:off x="10722" y="2496"/>
              <a:ext cx="4560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9"/>
            <p:cNvCxnSpPr/>
            <p:nvPr/>
          </p:nvCxnSpPr>
          <p:spPr>
            <a:xfrm flipH="1">
              <a:off x="10747" y="2971"/>
              <a:ext cx="4560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30"/>
            <p:cNvCxnSpPr/>
            <p:nvPr/>
          </p:nvCxnSpPr>
          <p:spPr>
            <a:xfrm flipH="1">
              <a:off x="10720" y="3527"/>
              <a:ext cx="4560" cy="0"/>
            </a:xfrm>
            <a:prstGeom prst="line">
              <a:avLst/>
            </a:prstGeom>
            <a:ln w="6350" cmpd="sng">
              <a:solidFill>
                <a:schemeClr val="tx1"/>
              </a:solidFill>
              <a:prstDash val="dash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椭圆 31"/>
            <p:cNvSpPr/>
            <p:nvPr/>
          </p:nvSpPr>
          <p:spPr>
            <a:xfrm>
              <a:off x="13028" y="3424"/>
              <a:ext cx="224" cy="18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文本框 10"/>
            <p:cNvSpPr txBox="1"/>
            <p:nvPr/>
          </p:nvSpPr>
          <p:spPr>
            <a:xfrm>
              <a:off x="10927" y="5080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Req(Q)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4" name="文本框 10"/>
            <p:cNvSpPr txBox="1"/>
            <p:nvPr/>
          </p:nvSpPr>
          <p:spPr>
            <a:xfrm>
              <a:off x="12308" y="5090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Req(S)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5" name="文本框 10"/>
            <p:cNvSpPr txBox="1"/>
            <p:nvPr/>
          </p:nvSpPr>
          <p:spPr>
            <a:xfrm>
              <a:off x="13517" y="5077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Rel(Q)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6" name="文本框 10"/>
            <p:cNvSpPr txBox="1"/>
            <p:nvPr/>
          </p:nvSpPr>
          <p:spPr>
            <a:xfrm>
              <a:off x="14681" y="5074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Rel(S)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7" name="文本框 10"/>
            <p:cNvSpPr txBox="1"/>
            <p:nvPr/>
          </p:nvSpPr>
          <p:spPr>
            <a:xfrm>
              <a:off x="9743" y="4231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Req(S)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8" name="文本框 10"/>
            <p:cNvSpPr txBox="1"/>
            <p:nvPr/>
          </p:nvSpPr>
          <p:spPr>
            <a:xfrm>
              <a:off x="9707" y="3288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Req(Q)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39" name="文本框 10"/>
            <p:cNvSpPr txBox="1"/>
            <p:nvPr/>
          </p:nvSpPr>
          <p:spPr>
            <a:xfrm>
              <a:off x="9741" y="2289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Rel(Q)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0" name="文本框 10"/>
            <p:cNvSpPr txBox="1"/>
            <p:nvPr/>
          </p:nvSpPr>
          <p:spPr>
            <a:xfrm>
              <a:off x="9729" y="2771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Rel(S)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1" name="文本框 10"/>
            <p:cNvSpPr txBox="1"/>
            <p:nvPr/>
          </p:nvSpPr>
          <p:spPr>
            <a:xfrm>
              <a:off x="15275" y="4555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进程P1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2" name="文本框 10"/>
            <p:cNvSpPr txBox="1"/>
            <p:nvPr/>
          </p:nvSpPr>
          <p:spPr>
            <a:xfrm>
              <a:off x="9609" y="1872"/>
              <a:ext cx="1008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进程P2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12" name="文本框 10"/>
            <p:cNvSpPr txBox="1"/>
            <p:nvPr/>
          </p:nvSpPr>
          <p:spPr>
            <a:xfrm>
              <a:off x="11338" y="3088"/>
              <a:ext cx="420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A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4" name="文本框 10"/>
            <p:cNvSpPr txBox="1"/>
            <p:nvPr/>
          </p:nvSpPr>
          <p:spPr>
            <a:xfrm>
              <a:off x="11338" y="4331"/>
              <a:ext cx="420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B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5" name="文本框 10"/>
            <p:cNvSpPr txBox="1"/>
            <p:nvPr/>
          </p:nvSpPr>
          <p:spPr>
            <a:xfrm>
              <a:off x="13028" y="4331"/>
              <a:ext cx="420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C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6" name="文本框 10"/>
            <p:cNvSpPr txBox="1"/>
            <p:nvPr/>
          </p:nvSpPr>
          <p:spPr>
            <a:xfrm>
              <a:off x="13122" y="3088"/>
              <a:ext cx="420" cy="519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indent="0" algn="ctr" eaLnBrk="1" fontAlgn="base">
                <a:lnSpc>
                  <a:spcPct val="100000"/>
                </a:lnSpc>
              </a:pPr>
              <a:r>
                <a:rPr lang="en-US" altLang="zh-CN" sz="1400" kern="100">
                  <a:latin typeface="幼圆" panose="02010509060101010101" charset="-122"/>
                  <a:ea typeface="幼圆" panose="02010509060101010101" charset="-122"/>
                  <a:cs typeface="幼圆" panose="02010509060101010101" charset="-122"/>
                  <a:sym typeface="Times New Roman" panose="02020603050405020304"/>
                </a:rPr>
                <a:t>D</a:t>
              </a:r>
              <a:endParaRPr lang="en-US" altLang="zh-CN" sz="1400" kern="100"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endParaRPr>
            </a:p>
          </p:txBody>
        </p:sp>
        <p:sp>
          <p:nvSpPr>
            <p:cNvPr id="47" name="任意多边形 46"/>
            <p:cNvSpPr/>
            <p:nvPr/>
          </p:nvSpPr>
          <p:spPr>
            <a:xfrm>
              <a:off x="10729" y="3538"/>
              <a:ext cx="2407" cy="1543"/>
            </a:xfrm>
            <a:custGeom>
              <a:avLst/>
              <a:gdLst>
                <a:gd name="connsiteX0" fmla="*/ 0 w 3515"/>
                <a:gd name="connsiteY0" fmla="*/ 2360 h 2360"/>
                <a:gd name="connsiteX1" fmla="*/ 6 w 3515"/>
                <a:gd name="connsiteY1" fmla="*/ 1931 h 2360"/>
                <a:gd name="connsiteX2" fmla="*/ 636 w 3515"/>
                <a:gd name="connsiteY2" fmla="*/ 1931 h 2360"/>
                <a:gd name="connsiteX3" fmla="*/ 636 w 3515"/>
                <a:gd name="connsiteY3" fmla="*/ 855 h 2360"/>
                <a:gd name="connsiteX4" fmla="*/ 1803 w 3515"/>
                <a:gd name="connsiteY4" fmla="*/ 855 h 2360"/>
                <a:gd name="connsiteX5" fmla="*/ 1803 w 3515"/>
                <a:gd name="connsiteY5" fmla="*/ 416 h 2360"/>
                <a:gd name="connsiteX6" fmla="*/ 3515 w 3515"/>
                <a:gd name="connsiteY6" fmla="*/ 395 h 2360"/>
                <a:gd name="connsiteX7" fmla="*/ 3507 w 3515"/>
                <a:gd name="connsiteY7" fmla="*/ 0 h 2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15" h="2360">
                  <a:moveTo>
                    <a:pt x="0" y="2360"/>
                  </a:moveTo>
                  <a:lnTo>
                    <a:pt x="6" y="1931"/>
                  </a:lnTo>
                  <a:lnTo>
                    <a:pt x="636" y="1931"/>
                  </a:lnTo>
                  <a:lnTo>
                    <a:pt x="636" y="855"/>
                  </a:lnTo>
                  <a:lnTo>
                    <a:pt x="1803" y="855"/>
                  </a:lnTo>
                  <a:lnTo>
                    <a:pt x="1803" y="416"/>
                  </a:lnTo>
                  <a:lnTo>
                    <a:pt x="3515" y="395"/>
                  </a:lnTo>
                  <a:lnTo>
                    <a:pt x="3507" y="0"/>
                  </a:lnTo>
                </a:path>
              </a:pathLst>
            </a:custGeom>
            <a:noFill/>
            <a:ln w="25400" cmpd="sng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sz="1400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0041255" y="5788025"/>
            <a:ext cx="149733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>
                <a:solidFill>
                  <a:schemeClr val="accent1"/>
                </a:solidFill>
                <a:sym typeface="+mn-ea"/>
              </a:rPr>
              <a:t>==&gt;</a:t>
            </a:r>
            <a:r>
              <a:rPr lang="zh-CN" altLang="en-US">
                <a:solidFill>
                  <a:schemeClr val="accent1"/>
                </a:solidFill>
                <a:sym typeface="+mn-ea"/>
              </a:rPr>
              <a:t>安全状态</a:t>
            </a:r>
            <a:endParaRPr lang="zh-CN" altLang="en-US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247130" y="5026660"/>
            <a:ext cx="455612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 sz="28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sym typeface="+mn-ea"/>
              </a:rPr>
              <a:t>不安全区，死锁就在眼前</a:t>
            </a:r>
            <a:endParaRPr lang="zh-CN" altLang="en-US" sz="2800"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  <a:sym typeface="+mn-ea"/>
            </a:endParaRPr>
          </a:p>
        </p:txBody>
      </p:sp>
      <p:sp>
        <p:nvSpPr>
          <p:cNvPr id="8" name="上箭头 7"/>
          <p:cNvSpPr/>
          <p:nvPr/>
        </p:nvSpPr>
        <p:spPr>
          <a:xfrm>
            <a:off x="7673340" y="3599815"/>
            <a:ext cx="273685" cy="1426845"/>
          </a:xfrm>
          <a:prstGeom prst="upArrow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7" name="文本框 10"/>
          <p:cNvSpPr txBox="1"/>
          <p:nvPr/>
        </p:nvSpPr>
        <p:spPr>
          <a:xfrm>
            <a:off x="6235065" y="4229735"/>
            <a:ext cx="389255" cy="377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2000" kern="1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rPr>
              <a:t>O</a:t>
            </a:r>
            <a:endParaRPr lang="en-US" altLang="zh-CN" sz="2000" kern="100">
              <a:solidFill>
                <a:srgbClr val="FF0000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9" name="文本框 10"/>
          <p:cNvSpPr txBox="1"/>
          <p:nvPr/>
        </p:nvSpPr>
        <p:spPr>
          <a:xfrm>
            <a:off x="6624320" y="3149600"/>
            <a:ext cx="389255" cy="377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2000" kern="1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rPr>
              <a:t>W</a:t>
            </a:r>
            <a:endParaRPr lang="en-US" altLang="zh-CN" sz="2000" kern="100">
              <a:solidFill>
                <a:srgbClr val="FF0000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221730" y="3868420"/>
            <a:ext cx="389255" cy="377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2000" kern="1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rPr>
              <a:t>U</a:t>
            </a:r>
            <a:endParaRPr lang="en-US" altLang="zh-CN" sz="2000" kern="100">
              <a:solidFill>
                <a:srgbClr val="FF0000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13" name="文本框 10"/>
          <p:cNvSpPr txBox="1"/>
          <p:nvPr/>
        </p:nvSpPr>
        <p:spPr>
          <a:xfrm>
            <a:off x="7597140" y="3015615"/>
            <a:ext cx="389255" cy="377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2000" kern="1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rPr>
              <a:t>X</a:t>
            </a:r>
            <a:endParaRPr lang="en-US" altLang="zh-CN" sz="2000" kern="100">
              <a:solidFill>
                <a:srgbClr val="FF0000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14" name="文本框 10"/>
          <p:cNvSpPr txBox="1"/>
          <p:nvPr/>
        </p:nvSpPr>
        <p:spPr>
          <a:xfrm>
            <a:off x="6835775" y="3889375"/>
            <a:ext cx="389255" cy="3644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2000" kern="1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rPr>
              <a:t>V</a:t>
            </a:r>
            <a:endParaRPr lang="en-US" altLang="zh-CN" sz="2000" kern="100">
              <a:solidFill>
                <a:srgbClr val="FF0000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15" name="文本框 10"/>
          <p:cNvSpPr txBox="1"/>
          <p:nvPr/>
        </p:nvSpPr>
        <p:spPr>
          <a:xfrm>
            <a:off x="7372350" y="2745740"/>
            <a:ext cx="389255" cy="377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2000" kern="1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rPr>
              <a:t>Y</a:t>
            </a:r>
            <a:endParaRPr lang="en-US" altLang="zh-CN" sz="2000" kern="100">
              <a:solidFill>
                <a:srgbClr val="FF0000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Times New Roman" panose="02020603050405020304"/>
            </a:endParaRPr>
          </a:p>
        </p:txBody>
      </p:sp>
      <p:sp>
        <p:nvSpPr>
          <p:cNvPr id="16" name="文本框 10"/>
          <p:cNvSpPr txBox="1"/>
          <p:nvPr/>
        </p:nvSpPr>
        <p:spPr>
          <a:xfrm>
            <a:off x="8654415" y="2915920"/>
            <a:ext cx="389255" cy="377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marL="0" indent="0" algn="ctr" eaLnBrk="1" fontAlgn="base">
              <a:lnSpc>
                <a:spcPct val="100000"/>
              </a:lnSpc>
            </a:pPr>
            <a:r>
              <a:rPr lang="en-US" altLang="zh-CN" sz="2000" kern="100">
                <a:solidFill>
                  <a:srgbClr val="FF0000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Times New Roman" panose="02020603050405020304"/>
              </a:rPr>
              <a:t>Z</a:t>
            </a:r>
            <a:endParaRPr lang="en-US" altLang="zh-CN" sz="2000" kern="100">
              <a:solidFill>
                <a:srgbClr val="FF0000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Times New Roman" panose="02020603050405020304"/>
            </a:endParaRPr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安全状态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7500"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sz="3555">
                <a:sym typeface="+mn-ea"/>
              </a:rPr>
              <a:t>安全的基本</a:t>
            </a:r>
            <a:r>
              <a:rPr lang="zh-CN" altLang="en-US" sz="3555">
                <a:sym typeface="+mn-ea"/>
              </a:rPr>
              <a:t>含义：系统不是一定死锁，仍有活路</a:t>
            </a:r>
            <a:endParaRPr lang="zh-CN" altLang="en-US" sz="3555"/>
          </a:p>
          <a:p>
            <a:pPr>
              <a:lnSpc>
                <a:spcPct val="150000"/>
              </a:lnSpc>
            </a:pPr>
            <a:r>
              <a:rPr lang="zh-CN" altLang="en-US" sz="3555">
                <a:sym typeface="+mn-ea"/>
              </a:rPr>
              <a:t>安全状态(safe state)</a:t>
            </a:r>
            <a:endParaRPr lang="zh-CN" altLang="en-US" sz="3110"/>
          </a:p>
          <a:p>
            <a:pPr lvl="1">
              <a:lnSpc>
                <a:spcPct val="150000"/>
              </a:lnSpc>
            </a:pPr>
            <a:r>
              <a:rPr lang="zh-CN" altLang="en-US" sz="3110">
                <a:sym typeface="+mn-ea"/>
              </a:rPr>
              <a:t>假设：进程获得所需全部资源后，结束并释放所有资源</a:t>
            </a:r>
            <a:endParaRPr lang="zh-CN" altLang="en-US" sz="3110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3110">
                <a:sym typeface="+mn-ea"/>
              </a:rPr>
              <a:t>存在进程序列：P1, P2, …, Pn，所有进程可依次执行结束</a:t>
            </a:r>
            <a:endParaRPr lang="zh-CN" altLang="en-US" sz="3110"/>
          </a:p>
          <a:p>
            <a:pPr>
              <a:lnSpc>
                <a:spcPct val="150000"/>
              </a:lnSpc>
            </a:pPr>
            <a:r>
              <a:rPr lang="zh-CN" altLang="en-US" sz="3555">
                <a:sym typeface="+mn-ea"/>
              </a:rPr>
              <a:t>不安全状态</a:t>
            </a:r>
            <a:endParaRPr lang="zh-CN" altLang="en-US" sz="3555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3110">
                <a:sym typeface="+mn-ea"/>
              </a:rPr>
              <a:t>不安全状态</a:t>
            </a:r>
            <a:r>
              <a:rPr lang="zh-CN" altLang="en-US" sz="3110">
                <a:sym typeface="+mn-ea"/>
              </a:rPr>
              <a:t> </a:t>
            </a:r>
            <a:r>
              <a:rPr lang="zh-CN" altLang="en-US" sz="3110">
                <a:solidFill>
                  <a:srgbClr val="FF0000"/>
                </a:solidFill>
                <a:sym typeface="+mn-ea"/>
              </a:rPr>
              <a:t>不是</a:t>
            </a:r>
            <a:r>
              <a:rPr lang="en-US" altLang="zh-CN" sz="3110">
                <a:sym typeface="+mn-ea"/>
              </a:rPr>
              <a:t> </a:t>
            </a:r>
            <a:r>
              <a:rPr lang="zh-CN" altLang="en-US" sz="3110">
                <a:sym typeface="+mn-ea"/>
              </a:rPr>
              <a:t>死锁</a:t>
            </a:r>
            <a:endParaRPr lang="zh-CN" altLang="en-US" sz="3110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3110">
                <a:solidFill>
                  <a:srgbClr val="FF0000"/>
                </a:solidFill>
                <a:sym typeface="+mn-ea"/>
              </a:rPr>
              <a:t>假设</a:t>
            </a:r>
            <a:r>
              <a:rPr lang="zh-CN" altLang="en-US" sz="3110">
                <a:sym typeface="+mn-ea"/>
              </a:rPr>
              <a:t>进程结束后，才会释放所有资源，则不安全</a:t>
            </a:r>
            <a:r>
              <a:rPr lang="zh-CN" altLang="en-US" sz="3110">
                <a:sym typeface="+mn-ea"/>
              </a:rPr>
              <a:t>状态</a:t>
            </a:r>
            <a:r>
              <a:rPr lang="zh-CN" altLang="en-US" sz="3110">
                <a:sym typeface="+mn-ea"/>
              </a:rPr>
              <a:t> </a:t>
            </a:r>
            <a:r>
              <a:rPr lang="en-US" altLang="zh-CN" sz="3110">
                <a:sym typeface="+mn-ea"/>
              </a:rPr>
              <a:t>= </a:t>
            </a:r>
            <a:r>
              <a:rPr lang="zh-CN" altLang="en-US" sz="3110">
                <a:sym typeface="+mn-ea"/>
              </a:rPr>
              <a:t>死锁</a:t>
            </a:r>
            <a:endParaRPr lang="zh-CN" altLang="en-US" sz="280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安全、不安全与死锁的关系</a:t>
            </a:r>
            <a:endParaRPr lang="zh-CN" altLang="en-US"/>
          </a:p>
        </p:txBody>
      </p:sp>
      <p:pic>
        <p:nvPicPr>
          <p:cNvPr id="44034" name="Picture 4"/>
          <p:cNvPicPr>
            <a:picLocks noChangeAspect="1"/>
          </p:cNvPicPr>
          <p:nvPr/>
        </p:nvPicPr>
        <p:blipFill>
          <a:blip r:embed="rId1"/>
          <a:srcRect l="13437" t="1572" r="13683" b="2194"/>
          <a:stretch>
            <a:fillRect/>
          </a:stretch>
        </p:blipFill>
        <p:spPr>
          <a:xfrm>
            <a:off x="869315" y="1237615"/>
            <a:ext cx="5725795" cy="4655820"/>
          </a:xfrm>
          <a:prstGeom prst="rect">
            <a:avLst/>
          </a:prstGeom>
          <a:noFill/>
          <a:ln w="38100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7137400" y="1237615"/>
            <a:ext cx="4445000" cy="4569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  <a:sym typeface="+mn-ea"/>
              </a:rPr>
              <a:t>结论：</a:t>
            </a:r>
            <a:endParaRPr lang="zh-CN" altLang="en-US" sz="28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  <a:sym typeface="+mn-ea"/>
              </a:rPr>
              <a:t>如果处于安全状态，系统当前没有死锁；</a:t>
            </a:r>
            <a:endParaRPr lang="zh-CN" altLang="en-US" sz="28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  <a:sym typeface="+mn-ea"/>
              </a:rPr>
              <a:t>不安全状态，不一定死锁，但很可能会死锁</a:t>
            </a:r>
            <a:endParaRPr lang="zh-CN" altLang="en-US" sz="2800">
              <a:latin typeface="幼圆" panose="02010509060101010101" charset="-122"/>
              <a:ea typeface="幼圆" panose="02010509060101010101" charset="-122"/>
            </a:endParaRPr>
          </a:p>
          <a:p>
            <a:pPr>
              <a:lnSpc>
                <a:spcPct val="130000"/>
              </a:lnSpc>
            </a:pPr>
            <a:endParaRPr lang="zh-CN" altLang="en-US" sz="2800">
              <a:latin typeface="幼圆" panose="02010509060101010101" charset="-122"/>
              <a:ea typeface="幼圆" panose="02010509060101010101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2800">
                <a:latin typeface="幼圆" panose="02010509060101010101" charset="-122"/>
                <a:ea typeface="幼圆" panose="02010509060101010101" charset="-122"/>
                <a:sym typeface="+mn-ea"/>
              </a:rPr>
              <a:t>死锁的避免的思路：保证系统永远运行在安全状态</a:t>
            </a:r>
            <a:endParaRPr lang="zh-CN" altLang="en-US" sz="2800">
              <a:latin typeface="幼圆" panose="02010509060101010101" charset="-122"/>
              <a:ea typeface="幼圆" panose="020105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银行家贷款安全</a:t>
            </a:r>
            <a:r>
              <a:rPr lang="zh-CN" altLang="en-US" dirty="0">
                <a:sym typeface="+mn-ea"/>
              </a:rPr>
              <a:t>的</a:t>
            </a:r>
            <a:r>
              <a:rPr lang="zh-CN" altLang="en-US" dirty="0">
                <a:sym typeface="+mn-ea"/>
              </a:rPr>
              <a:t>实例</a:t>
            </a:r>
            <a:endParaRPr lang="zh-CN" altLang="en-US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CN" altLang="en-US" sz="2800" dirty="0">
                <a:sym typeface="+mn-ea"/>
              </a:rPr>
              <a:t>银行家，</a:t>
            </a:r>
            <a:r>
              <a:rPr lang="en-US" altLang="zh-CN" sz="2800" dirty="0">
                <a:sym typeface="+mn-ea"/>
              </a:rPr>
              <a:t>100</a:t>
            </a:r>
            <a:r>
              <a:rPr lang="zh-CN" altLang="en-US" sz="2800" dirty="0">
                <a:sym typeface="+mn-ea"/>
              </a:rPr>
              <a:t>万</a:t>
            </a:r>
            <a:endParaRPr lang="zh-CN" altLang="en-US" sz="2800" dirty="0"/>
          </a:p>
          <a:p>
            <a:r>
              <a:rPr lang="zh-CN" altLang="en-US" sz="2800" dirty="0">
                <a:sym typeface="+mn-ea"/>
              </a:rPr>
              <a:t>三个项目，如右图</a:t>
            </a:r>
            <a:endParaRPr lang="zh-CN" altLang="en-US" sz="2800" dirty="0"/>
          </a:p>
          <a:p>
            <a:pPr lvl="1"/>
            <a:r>
              <a:rPr lang="zh-CN" altLang="en-US" dirty="0">
                <a:sym typeface="+mn-ea"/>
              </a:rPr>
              <a:t>贷款总量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每批次贷款数量</a:t>
            </a:r>
            <a:endParaRPr lang="zh-CN" altLang="en-US" dirty="0"/>
          </a:p>
          <a:p>
            <a:r>
              <a:rPr lang="zh-CN" altLang="en-US" sz="2800" dirty="0">
                <a:sym typeface="+mn-ea"/>
              </a:rPr>
              <a:t>贷款实例</a:t>
            </a:r>
            <a:endParaRPr lang="zh-CN" altLang="en-US" sz="2800" dirty="0"/>
          </a:p>
          <a:p>
            <a:pPr lvl="1"/>
            <a:r>
              <a:rPr lang="zh-CN" altLang="en-US" dirty="0">
                <a:sym typeface="+mn-ea"/>
              </a:rPr>
              <a:t>绿色：允许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红色：拒绝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l="5256" t="60301" r="37609" b="19606"/>
          <a:stretch>
            <a:fillRect/>
          </a:stretch>
        </p:blipFill>
        <p:spPr>
          <a:xfrm>
            <a:off x="3580129" y="3896360"/>
            <a:ext cx="7966463" cy="177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54006" t="21888" r="26593" b="58472"/>
          <a:stretch>
            <a:fillRect/>
          </a:stretch>
        </p:blipFill>
        <p:spPr>
          <a:xfrm>
            <a:off x="4715148" y="1427868"/>
            <a:ext cx="6867252" cy="195878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r:id="rId3" p14:bwMode="auto">
            <p14:nvContentPartPr>
              <p14:cNvPr id="4" name="墨迹 3"/>
              <p14:cNvContentPartPr/>
              <p14:nvPr/>
            </p14:nvContentPartPr>
            <p14:xfrm>
              <a:off x="8209385" y="2142082"/>
              <a:ext cx="1201680" cy="1050120"/>
            </p14:xfrm>
          </p:contentPart>
        </mc:Choice>
        <mc:Fallback xmlns="">
          <p:pic>
            <p:nvPicPr>
              <p:cNvPr id="4" name="墨迹 3"/>
            </p:nvPicPr>
            <p:blipFill>
              <a:blip r:embed="rId4"/>
            </p:blipFill>
            <p:spPr>
              <a:xfrm>
                <a:off x="8209385" y="2142082"/>
                <a:ext cx="1201680" cy="1050120"/>
              </a:xfrm>
              <a:prstGeom prst="rect"/>
            </p:spPr>
          </p:pic>
        </mc:Fallback>
      </mc:AlternateContent>
      <p:grpSp>
        <p:nvGrpSpPr>
          <p:cNvPr id="13" name="组合 12"/>
          <p:cNvGrpSpPr/>
          <p:nvPr/>
        </p:nvGrpSpPr>
        <p:grpSpPr>
          <a:xfrm>
            <a:off x="2165815" y="379440"/>
            <a:ext cx="360" cy="360"/>
            <a:chOff x="2165815" y="379440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r:id="rId5" p14:bwMode="auto">
              <p14:nvContentPartPr>
                <p14:cNvPr id="11" name="墨迹 10"/>
                <p14:cNvContentPartPr/>
                <p14:nvPr/>
              </p14:nvContentPartPr>
              <p14:xfrm>
                <a:off x="2165815" y="379440"/>
                <a:ext cx="360" cy="360"/>
              </p14:xfrm>
            </p:contentPart>
          </mc:Choice>
          <mc:Fallback xmlns="">
            <p:pic>
              <p:nvPicPr>
                <p:cNvPr id="11" name="墨迹 10"/>
              </p:nvPicPr>
              <p:blipFill>
                <a:blip r:embed="rId6"/>
              </p:blipFill>
              <p:spPr>
                <a:xfrm>
                  <a:off x="2165815" y="379440"/>
                  <a:ext cx="360" cy="360"/>
                </a:xfrm>
                <a:prstGeom prst="rect"/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r:id="rId7" p14:bwMode="auto">
              <p14:nvContentPartPr>
                <p14:cNvPr id="12" name="墨迹 11"/>
                <p14:cNvContentPartPr/>
                <p14:nvPr/>
              </p14:nvContentPartPr>
              <p14:xfrm>
                <a:off x="2165815" y="379440"/>
                <a:ext cx="360" cy="360"/>
              </p14:xfrm>
            </p:contentPart>
          </mc:Choice>
          <mc:Fallback xmlns="">
            <p:pic>
              <p:nvPicPr>
                <p:cNvPr id="12" name="墨迹 11"/>
              </p:nvPicPr>
              <p:blipFill>
                <a:blip r:embed="rId6"/>
              </p:blipFill>
              <p:spPr>
                <a:xfrm>
                  <a:off x="2165815" y="379440"/>
                  <a:ext cx="360" cy="360"/>
                </a:xfrm>
                <a:prstGeom prst="rect"/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r:id="rId8" p14:bwMode="auto">
            <p14:nvContentPartPr>
              <p14:cNvPr id="25" name="墨迹 24"/>
              <p14:cNvContentPartPr/>
              <p14:nvPr/>
            </p14:nvContentPartPr>
            <p14:xfrm>
              <a:off x="7827895" y="2200320"/>
              <a:ext cx="346320" cy="999000"/>
            </p14:xfrm>
          </p:contentPart>
        </mc:Choice>
        <mc:Fallback xmlns="">
          <p:pic>
            <p:nvPicPr>
              <p:cNvPr id="25" name="墨迹 24"/>
            </p:nvPicPr>
            <p:blipFill>
              <a:blip r:embed="rId9"/>
            </p:blipFill>
            <p:spPr>
              <a:xfrm>
                <a:off x="7827895" y="2200320"/>
                <a:ext cx="346320" cy="99900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0" p14:bwMode="auto">
            <p14:nvContentPartPr>
              <p14:cNvPr id="27" name="墨迹 26"/>
              <p14:cNvContentPartPr/>
              <p14:nvPr/>
            </p14:nvContentPartPr>
            <p14:xfrm>
              <a:off x="8325415" y="2317320"/>
              <a:ext cx="960120" cy="842040"/>
            </p14:xfrm>
          </p:contentPart>
        </mc:Choice>
        <mc:Fallback xmlns="">
          <p:pic>
            <p:nvPicPr>
              <p:cNvPr id="27" name="墨迹 26"/>
            </p:nvPicPr>
            <p:blipFill>
              <a:blip r:embed="rId11"/>
            </p:blipFill>
            <p:spPr>
              <a:xfrm>
                <a:off x="8325415" y="2317320"/>
                <a:ext cx="960120" cy="84204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2" p14:bwMode="auto">
            <p14:nvContentPartPr>
              <p14:cNvPr id="28" name="墨迹 27"/>
              <p14:cNvContentPartPr/>
              <p14:nvPr/>
            </p14:nvContentPartPr>
            <p14:xfrm>
              <a:off x="9059095" y="3171960"/>
              <a:ext cx="360" cy="360"/>
            </p14:xfrm>
          </p:contentPart>
        </mc:Choice>
        <mc:Fallback xmlns="">
          <p:pic>
            <p:nvPicPr>
              <p:cNvPr id="28" name="墨迹 27"/>
            </p:nvPicPr>
            <p:blipFill>
              <a:blip r:embed="rId13"/>
            </p:blipFill>
            <p:spPr>
              <a:xfrm>
                <a:off x="9059095" y="3171960"/>
                <a:ext cx="360" cy="360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r:id="rId14" p14:bwMode="auto">
            <p14:nvContentPartPr>
              <p14:cNvPr id="29" name="墨迹 28"/>
              <p14:cNvContentPartPr/>
              <p14:nvPr/>
            </p14:nvContentPartPr>
            <p14:xfrm>
              <a:off x="8686495" y="2299680"/>
              <a:ext cx="360" cy="360"/>
            </p14:xfrm>
          </p:contentPart>
        </mc:Choice>
        <mc:Fallback xmlns="">
          <p:pic>
            <p:nvPicPr>
              <p:cNvPr id="29" name="墨迹 28"/>
            </p:nvPicPr>
            <p:blipFill>
              <a:blip r:embed="rId13"/>
            </p:blipFill>
            <p:spPr>
              <a:xfrm>
                <a:off x="8686495" y="2299680"/>
                <a:ext cx="360" cy="360"/>
              </a:xfrm>
              <a:prstGeom prst="rect"/>
            </p:spPr>
          </p:pic>
        </mc:Fallback>
      </mc:AlternateContent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安全性算法的数据结构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40000"/>
              </a:lnSpc>
            </a:pPr>
            <a:r>
              <a:rPr lang="en-US" altLang="en-US" sz="3200" dirty="0">
                <a:solidFill>
                  <a:srgbClr val="000000"/>
                </a:solidFill>
                <a:cs typeface="幼圆" panose="02010509060101010101" charset="-122"/>
                <a:sym typeface="+mn-ea"/>
              </a:rPr>
              <a:t>Available</a:t>
            </a:r>
            <a:r>
              <a:rPr lang="zh-CN" altLang="en-US" sz="3200" dirty="0">
                <a:solidFill>
                  <a:srgbClr val="000000"/>
                </a:solidFill>
                <a:cs typeface="幼圆" panose="02010509060101010101" charset="-122"/>
                <a:sym typeface="+mn-ea"/>
              </a:rPr>
              <a:t>：</a:t>
            </a:r>
            <a:r>
              <a:rPr lang="zh-CN" altLang="en-US" dirty="0">
                <a:cs typeface="幼圆" panose="02010509060101010101" charset="-122"/>
                <a:sym typeface="+mn-ea"/>
              </a:rPr>
              <a:t>长度为 </a:t>
            </a:r>
            <a:r>
              <a:rPr lang="en-US" altLang="zh-CN" dirty="0">
                <a:cs typeface="幼圆" panose="02010509060101010101" charset="-122"/>
                <a:sym typeface="+mn-ea"/>
              </a:rPr>
              <a:t>n </a:t>
            </a:r>
            <a:r>
              <a:rPr lang="zh-CN" altLang="en-US" dirty="0">
                <a:cs typeface="幼圆" panose="02010509060101010101" charset="-122"/>
                <a:sym typeface="+mn-ea"/>
              </a:rPr>
              <a:t>的向量，可用资源数</a:t>
            </a:r>
            <a:endParaRPr lang="en-US" altLang="en-US" sz="3200" dirty="0">
              <a:cs typeface="幼圆" panose="02010509060101010101" charset="-122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en-US" altLang="en-US" sz="3200" dirty="0">
                <a:solidFill>
                  <a:srgbClr val="000000"/>
                </a:solidFill>
                <a:cs typeface="幼圆" panose="02010509060101010101" charset="-122"/>
                <a:sym typeface="+mn-ea"/>
              </a:rPr>
              <a:t>Allocation</a:t>
            </a:r>
            <a:r>
              <a:rPr lang="zh-CN" altLang="en-US" sz="3200" dirty="0">
                <a:solidFill>
                  <a:srgbClr val="000000"/>
                </a:solidFill>
                <a:cs typeface="幼圆" panose="02010509060101010101" charset="-122"/>
                <a:sym typeface="+mn-ea"/>
              </a:rPr>
              <a:t>：</a:t>
            </a:r>
            <a:r>
              <a:rPr lang="en-US" altLang="en-US" dirty="0">
                <a:cs typeface="幼圆" panose="02010509060101010101" charset="-122"/>
                <a:sym typeface="+mn-ea"/>
              </a:rPr>
              <a:t>n x m </a:t>
            </a:r>
            <a:r>
              <a:rPr lang="zh-CN" altLang="en-US" dirty="0">
                <a:cs typeface="幼圆" panose="02010509060101010101" charset="-122"/>
                <a:sym typeface="+mn-ea"/>
              </a:rPr>
              <a:t>矩阵，各进程已分得资源数</a:t>
            </a:r>
            <a:endParaRPr lang="zh-CN" altLang="en-US" dirty="0">
              <a:cs typeface="幼圆" panose="02010509060101010101" charset="-122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en-US" altLang="zh-CN" dirty="0">
                <a:cs typeface="幼圆" panose="02010509060101010101" charset="-122"/>
                <a:sym typeface="+mn-ea"/>
              </a:rPr>
              <a:t>Max:</a:t>
            </a:r>
            <a:r>
              <a:rPr lang="zh-CN" altLang="en-US" dirty="0">
                <a:cs typeface="幼圆" panose="02010509060101010101" charset="-122"/>
                <a:sym typeface="+mn-ea"/>
              </a:rPr>
              <a:t>n x m 矩阵，各进程总共需要的资源数量</a:t>
            </a:r>
            <a:endParaRPr lang="zh-CN" altLang="en-US" dirty="0">
              <a:cs typeface="幼圆" panose="02010509060101010101" charset="-122"/>
              <a:sym typeface="+mn-ea"/>
            </a:endParaRPr>
          </a:p>
          <a:p>
            <a:pPr>
              <a:lnSpc>
                <a:spcPct val="140000"/>
              </a:lnSpc>
            </a:pPr>
            <a:r>
              <a:rPr lang="en-US" altLang="en-US" sz="3200" dirty="0">
                <a:solidFill>
                  <a:srgbClr val="000000"/>
                </a:solidFill>
                <a:cs typeface="幼圆" panose="02010509060101010101" charset="-122"/>
                <a:sym typeface="+mn-ea"/>
              </a:rPr>
              <a:t>Need</a:t>
            </a:r>
            <a:endParaRPr lang="en-US" altLang="en-US" sz="3200" i="1" dirty="0">
              <a:solidFill>
                <a:srgbClr val="000000"/>
              </a:solidFill>
              <a:cs typeface="幼圆" panose="02010509060101010101" charset="-122"/>
              <a:sym typeface="+mn-ea"/>
            </a:endParaRPr>
          </a:p>
          <a:p>
            <a:pPr lvl="1">
              <a:lnSpc>
                <a:spcPct val="140000"/>
              </a:lnSpc>
            </a:pPr>
            <a:r>
              <a:rPr lang="zh-CN" altLang="en-US" dirty="0">
                <a:cs typeface="幼圆" panose="02010509060101010101" charset="-122"/>
                <a:sym typeface="+mn-ea"/>
              </a:rPr>
              <a:t>n x m 矩阵，各进程将来尚需的资源数</a:t>
            </a:r>
            <a:endParaRPr lang="zh-CN" altLang="en-US" dirty="0">
              <a:cs typeface="幼圆" panose="02010509060101010101" charset="-122"/>
              <a:sym typeface="+mn-ea"/>
            </a:endParaRPr>
          </a:p>
          <a:p>
            <a:pPr lvl="1">
              <a:lnSpc>
                <a:spcPct val="140000"/>
              </a:lnSpc>
            </a:pPr>
            <a:r>
              <a:rPr lang="en-US" altLang="en-US" dirty="0">
                <a:solidFill>
                  <a:srgbClr val="000000"/>
                </a:solidFill>
                <a:cs typeface="幼圆" panose="02010509060101010101" charset="-122"/>
                <a:sym typeface="+mn-ea"/>
              </a:rPr>
              <a:t>Need</a:t>
            </a:r>
            <a:r>
              <a:rPr lang="zh-CN" altLang="en-US" dirty="0">
                <a:cs typeface="幼圆" panose="02010509060101010101" charset="-122"/>
                <a:sym typeface="+mn-ea"/>
              </a:rPr>
              <a:t>[i][j] = k, 说明进程Pi尚需资源Rj共k个</a:t>
            </a:r>
            <a:endParaRPr lang="zh-CN" altLang="en-US" sz="3200">
              <a:cs typeface="幼圆" panose="02010509060101010101" charset="-122"/>
            </a:endParaRPr>
          </a:p>
          <a:p>
            <a:pPr>
              <a:lnSpc>
                <a:spcPct val="140000"/>
              </a:lnSpc>
            </a:pPr>
            <a:r>
              <a:rPr lang="zh-CN" altLang="en-US">
                <a:sym typeface="+mn-ea"/>
              </a:rPr>
              <a:t>关系：</a:t>
            </a:r>
            <a:r>
              <a:rPr lang="en-US" altLang="zh-CN">
                <a:sym typeface="+mn-ea"/>
              </a:rPr>
              <a:t>Need[i,j] = Max[i,j]– Allocation[i,j]</a:t>
            </a:r>
            <a:endParaRPr lang="zh-CN" altLang="en-US" dirty="0">
              <a:cs typeface="幼圆" panose="02010509060101010101" charset="-122"/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安全性算法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60000"/>
              </a:lnSpc>
              <a:buNone/>
            </a:pPr>
            <a:r>
              <a:rPr lang="en-US" altLang="en-US" sz="2400" dirty="0">
                <a:cs typeface="幼圆" panose="02010509060101010101" charset="-122"/>
                <a:sym typeface="+mn-ea"/>
              </a:rPr>
              <a:t>1. 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设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 Work 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和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 Finish 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分别是长度为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m 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和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 n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的向量，初始化为</a:t>
            </a:r>
            <a:endParaRPr lang="zh-CN" altLang="en-US" sz="24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+mn-ea"/>
            </a:endParaRPr>
          </a:p>
          <a:p>
            <a:pPr>
              <a:lnSpc>
                <a:spcPct val="160000"/>
              </a:lnSpc>
              <a:buNone/>
            </a:pPr>
            <a:r>
              <a:rPr lang="zh-CN" altLang="en-US" sz="2400" dirty="0">
                <a:cs typeface="幼圆" panose="02010509060101010101" charset="-122"/>
                <a:sym typeface="+mn-ea"/>
              </a:rPr>
              <a:t>    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(a) Work = Available</a:t>
            </a:r>
            <a:endParaRPr lang="zh-CN" altLang="en-US" sz="24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+mn-ea"/>
            </a:endParaRPr>
          </a:p>
          <a:p>
            <a:pPr marL="0" lvl="1" indent="-393700">
              <a:lnSpc>
                <a:spcPct val="160000"/>
              </a:lnSpc>
              <a:buNone/>
            </a:pPr>
            <a:r>
              <a:rPr lang="en-US" altLang="en-US" sz="2400" dirty="0">
                <a:cs typeface="幼圆" panose="02010509060101010101" charset="-122"/>
                <a:sym typeface="+mn-ea"/>
              </a:rPr>
              <a:t>    (b) 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所有</a:t>
            </a:r>
            <a:r>
              <a:rPr lang="en-US" altLang="zh-CN" sz="2400" dirty="0">
                <a:cs typeface="幼圆" panose="02010509060101010101" charset="-122"/>
                <a:sym typeface="+mn-ea"/>
              </a:rPr>
              <a:t>i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，若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Request</a:t>
            </a:r>
            <a:r>
              <a:rPr lang="en-US" altLang="en-US" sz="2400" baseline="-25000" dirty="0">
                <a:cs typeface="幼圆" panose="02010509060101010101" charset="-122"/>
                <a:sym typeface="+mn-ea"/>
              </a:rPr>
              <a:t>i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 </a:t>
            </a:r>
            <a:r>
              <a:rPr lang="en-US" altLang="en-US" sz="2400" dirty="0">
                <a:cs typeface="幼圆" panose="02010509060101010101" charset="-122"/>
                <a:sym typeface="Symbol" panose="05050102010706020507" pitchFamily="18" charset="2"/>
              </a:rPr>
              <a:t> 0, </a:t>
            </a:r>
            <a:r>
              <a:rPr lang="zh-CN" altLang="en-US" sz="2400" dirty="0">
                <a:cs typeface="幼圆" panose="02010509060101010101" charset="-122"/>
                <a:sym typeface="Symbol" panose="05050102010706020507" pitchFamily="18" charset="2"/>
              </a:rPr>
              <a:t>则</a:t>
            </a:r>
            <a:r>
              <a:rPr lang="en-US" altLang="en-US" sz="2400" dirty="0">
                <a:cs typeface="幼圆" panose="02010509060101010101" charset="-122"/>
                <a:sym typeface="Symbol" panose="05050102010706020507" pitchFamily="18" charset="2"/>
              </a:rPr>
              <a:t>Finish[i]= False</a:t>
            </a:r>
            <a:r>
              <a:rPr lang="zh-CN" sz="2400" dirty="0">
                <a:cs typeface="幼圆" panose="02010509060101010101" charset="-122"/>
                <a:sym typeface="Symbol" panose="05050102010706020507" pitchFamily="18" charset="2"/>
              </a:rPr>
              <a:t>，</a:t>
            </a:r>
            <a:r>
              <a:rPr lang="zh-CN" altLang="en-US" sz="2400" dirty="0">
                <a:cs typeface="幼圆" panose="02010509060101010101" charset="-122"/>
                <a:sym typeface="Symbol" panose="05050102010706020507" pitchFamily="18" charset="2"/>
              </a:rPr>
              <a:t>否则 </a:t>
            </a:r>
            <a:r>
              <a:rPr lang="en-US" altLang="en-US" sz="2400" dirty="0">
                <a:cs typeface="幼圆" panose="02010509060101010101" charset="-122"/>
                <a:sym typeface="Symbol" panose="05050102010706020507" pitchFamily="18" charset="2"/>
              </a:rPr>
              <a:t>Finish[i]=true</a:t>
            </a:r>
            <a:endParaRPr lang="en-US" altLang="en-US" sz="24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Symbol" panose="05050102010706020507" pitchFamily="18" charset="2"/>
            </a:endParaRPr>
          </a:p>
          <a:p>
            <a:pPr marL="0" lvl="1" indent="-393700">
              <a:lnSpc>
                <a:spcPct val="160000"/>
              </a:lnSpc>
              <a:buNone/>
            </a:pPr>
            <a:r>
              <a:rPr lang="en-US" altLang="en-US" sz="2400" dirty="0">
                <a:cs typeface="幼圆" panose="02010509060101010101" charset="-122"/>
                <a:sym typeface="+mn-ea"/>
              </a:rPr>
              <a:t>2. 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找一个进程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 i 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，满足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: (a) Finish[i] = false; (b) Need</a:t>
            </a:r>
            <a:r>
              <a:rPr lang="en-US" altLang="en-US" sz="2400" baseline="-25000" dirty="0">
                <a:cs typeface="幼圆" panose="02010509060101010101" charset="-122"/>
                <a:sym typeface="+mn-ea"/>
              </a:rPr>
              <a:t>i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 </a:t>
            </a:r>
            <a:r>
              <a:rPr lang="en-US" altLang="en-US" sz="2400" dirty="0">
                <a:cs typeface="幼圆" panose="02010509060101010101" charset="-122"/>
                <a:sym typeface="Symbol" panose="05050102010706020507" pitchFamily="18" charset="2"/>
              </a:rPr>
              <a:t> Work</a:t>
            </a:r>
            <a:endParaRPr lang="en-US" altLang="en-US" sz="24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Symbol" panose="05050102010706020507" pitchFamily="18" charset="2"/>
            </a:endParaRPr>
          </a:p>
          <a:p>
            <a:pPr marL="850900" lvl="1" indent="-393700">
              <a:lnSpc>
                <a:spcPct val="160000"/>
              </a:lnSpc>
              <a:buNone/>
            </a:pPr>
            <a:r>
              <a:rPr lang="zh-CN" altLang="en-US" sz="2400" dirty="0">
                <a:cs typeface="幼圆" panose="02010509060101010101" charset="-122"/>
                <a:sym typeface="Symbol" panose="05050102010706020507" pitchFamily="18" charset="2"/>
              </a:rPr>
              <a:t>若不存在这样的</a:t>
            </a:r>
            <a:r>
              <a:rPr lang="en-US" altLang="en-US" sz="2400" dirty="0">
                <a:cs typeface="幼圆" panose="02010509060101010101" charset="-122"/>
                <a:sym typeface="Symbol" panose="05050102010706020507" pitchFamily="18" charset="2"/>
              </a:rPr>
              <a:t> i </a:t>
            </a:r>
            <a:r>
              <a:rPr lang="zh-CN" altLang="en-US" sz="2400" dirty="0">
                <a:cs typeface="幼圆" panose="02010509060101010101" charset="-122"/>
                <a:sym typeface="Symbol" panose="05050102010706020507" pitchFamily="18" charset="2"/>
              </a:rPr>
              <a:t>，转第</a:t>
            </a:r>
            <a:r>
              <a:rPr lang="en-US" altLang="en-US" sz="2400" dirty="0">
                <a:cs typeface="幼圆" panose="02010509060101010101" charset="-122"/>
                <a:sym typeface="Symbol" panose="05050102010706020507" pitchFamily="18" charset="2"/>
              </a:rPr>
              <a:t>4</a:t>
            </a:r>
            <a:r>
              <a:rPr lang="zh-CN" altLang="en-US" sz="2400" dirty="0">
                <a:cs typeface="幼圆" panose="02010509060101010101" charset="-122"/>
                <a:sym typeface="Symbol" panose="05050102010706020507" pitchFamily="18" charset="2"/>
              </a:rPr>
              <a:t>步</a:t>
            </a:r>
            <a:endParaRPr lang="en-US" altLang="en-US" sz="24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Symbol" panose="05050102010706020507" pitchFamily="18" charset="2"/>
            </a:endParaRPr>
          </a:p>
          <a:p>
            <a:pPr>
              <a:lnSpc>
                <a:spcPct val="160000"/>
              </a:lnSpc>
              <a:buNone/>
            </a:pPr>
            <a:r>
              <a:rPr lang="en-US" altLang="en-US" sz="2400" dirty="0">
                <a:cs typeface="幼圆" panose="02010509060101010101" charset="-122"/>
                <a:sym typeface="+mn-ea"/>
              </a:rPr>
              <a:t>3. 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进程结束：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Work = Work + Allocation</a:t>
            </a:r>
            <a:r>
              <a:rPr lang="en-US" altLang="en-US" sz="2400" baseline="-25000" dirty="0">
                <a:cs typeface="幼圆" panose="02010509060101010101" charset="-122"/>
                <a:sym typeface="+mn-ea"/>
              </a:rPr>
              <a:t>i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；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Finish[i] = true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；转第</a:t>
            </a:r>
            <a:r>
              <a:rPr lang="en-US" altLang="zh-CN" sz="2400" dirty="0">
                <a:cs typeface="幼圆" panose="02010509060101010101" charset="-122"/>
                <a:sym typeface="+mn-ea"/>
              </a:rPr>
              <a:t>2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步</a:t>
            </a:r>
            <a:endParaRPr lang="en-US" altLang="en-US" sz="2400" dirty="0"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>
              <a:lnSpc>
                <a:spcPct val="160000"/>
              </a:lnSpc>
              <a:buNone/>
            </a:pPr>
            <a:r>
              <a:rPr lang="en-US" altLang="en-US" sz="2400" dirty="0">
                <a:cs typeface="幼圆" panose="02010509060101010101" charset="-122"/>
                <a:sym typeface="+mn-ea"/>
              </a:rPr>
              <a:t>4. 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若存在</a:t>
            </a:r>
            <a:r>
              <a:rPr lang="en-US" altLang="zh-CN" sz="2400" dirty="0">
                <a:cs typeface="幼圆" panose="02010509060101010101" charset="-122"/>
                <a:sym typeface="+mn-ea"/>
              </a:rPr>
              <a:t>i</a:t>
            </a:r>
            <a:r>
              <a:rPr lang="zh-CN" altLang="en-US" sz="2400" dirty="0">
                <a:cs typeface="幼圆" panose="02010509060101010101" charset="-122"/>
                <a:sym typeface="+mn-ea"/>
              </a:rPr>
              <a:t>，</a:t>
            </a:r>
            <a:r>
              <a:rPr lang="en-US" altLang="en-US" sz="2400" dirty="0">
                <a:cs typeface="幼圆" panose="02010509060101010101" charset="-122"/>
                <a:sym typeface="+mn-ea"/>
              </a:rPr>
              <a:t>Finish[i] == false, 1 </a:t>
            </a:r>
            <a:r>
              <a:rPr lang="en-US" altLang="en-US" sz="2400" dirty="0">
                <a:cs typeface="幼圆" panose="02010509060101010101" charset="-122"/>
                <a:sym typeface="Symbol" panose="05050102010706020507" pitchFamily="18" charset="2"/>
              </a:rPr>
              <a:t> i   n</a:t>
            </a:r>
            <a:r>
              <a:rPr lang="zh-CN" altLang="en-US" sz="2400" dirty="0">
                <a:cs typeface="幼圆" panose="02010509060101010101" charset="-122"/>
                <a:sym typeface="Symbol" panose="05050102010706020507" pitchFamily="18" charset="2"/>
              </a:rPr>
              <a:t>，则系统处于不安全状态</a:t>
            </a:r>
            <a:endParaRPr lang="zh-CN" altLang="en-US" sz="2400" dirty="0">
              <a:cs typeface="幼圆" panose="02010509060101010101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银行家算法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90000"/>
              </a:lnSpc>
            </a:pPr>
            <a:r>
              <a:rPr lang="zh-CN" altLang="en-US" sz="2800" dirty="0">
                <a:sym typeface="+mn-ea"/>
              </a:rPr>
              <a:t>（</a:t>
            </a:r>
            <a:r>
              <a:rPr lang="en-US" altLang="zh-CN" sz="2800" dirty="0">
                <a:sym typeface="+mn-ea"/>
              </a:rPr>
              <a:t>1</a:t>
            </a:r>
            <a:r>
              <a:rPr lang="zh-CN" altLang="en-US" sz="2800" dirty="0">
                <a:sym typeface="+mn-ea"/>
              </a:rPr>
              <a:t>）若</a:t>
            </a:r>
            <a:r>
              <a:rPr lang="en-US" altLang="en-US" sz="2800" b="1" dirty="0">
                <a:sym typeface="+mn-ea"/>
              </a:rPr>
              <a:t>Request</a:t>
            </a:r>
            <a:r>
              <a:rPr lang="en-US" altLang="en-US" sz="2800" b="1" baseline="-25000" dirty="0">
                <a:sym typeface="+mn-ea"/>
              </a:rPr>
              <a:t>i</a:t>
            </a:r>
            <a:r>
              <a:rPr lang="en-US" altLang="en-US" sz="2800" b="1" dirty="0">
                <a:sym typeface="+mn-ea"/>
              </a:rPr>
              <a:t> </a:t>
            </a:r>
            <a:r>
              <a:rPr lang="en-US" altLang="en-US" sz="2800" b="1" dirty="0">
                <a:sym typeface="Symbol" panose="05050102010706020507" pitchFamily="18" charset="2"/>
              </a:rPr>
              <a:t> Need</a:t>
            </a:r>
            <a:r>
              <a:rPr lang="en-US" altLang="en-US" sz="2800" b="1" baseline="-25000" dirty="0">
                <a:sym typeface="Symbol" panose="05050102010706020507" pitchFamily="18" charset="2"/>
              </a:rPr>
              <a:t>i</a:t>
            </a:r>
            <a:r>
              <a:rPr lang="en-US" altLang="en-US" sz="2800" b="1" dirty="0">
                <a:sym typeface="Symbol" panose="05050102010706020507" pitchFamily="18" charset="2"/>
              </a:rPr>
              <a:t> </a:t>
            </a:r>
            <a:r>
              <a:rPr lang="zh-CN" altLang="en-US" sz="2800" dirty="0">
                <a:sym typeface="Symbol" panose="05050102010706020507" pitchFamily="18" charset="2"/>
              </a:rPr>
              <a:t>则转（</a:t>
            </a:r>
            <a:r>
              <a:rPr lang="en-US" altLang="en-US" sz="2800" dirty="0">
                <a:sym typeface="Symbol" panose="05050102010706020507" pitchFamily="18" charset="2"/>
              </a:rPr>
              <a:t>2</a:t>
            </a:r>
            <a:r>
              <a:rPr lang="zh-CN" altLang="en-US" sz="2800" dirty="0">
                <a:sym typeface="Symbol" panose="05050102010706020507" pitchFamily="18" charset="2"/>
              </a:rPr>
              <a:t>）；否则报错</a:t>
            </a:r>
            <a:endParaRPr lang="zh-CN" altLang="en-US" sz="2800" dirty="0">
              <a:sym typeface="Symbol" panose="05050102010706020507" pitchFamily="18" charset="2"/>
            </a:endParaRPr>
          </a:p>
          <a:p>
            <a:pPr>
              <a:lnSpc>
                <a:spcPct val="190000"/>
              </a:lnSpc>
            </a:pPr>
            <a:r>
              <a:rPr lang="zh-CN" altLang="en-US" sz="2800" dirty="0">
                <a:sym typeface="Symbol" panose="05050102010706020507" pitchFamily="18" charset="2"/>
              </a:rPr>
              <a:t>（</a:t>
            </a:r>
            <a:r>
              <a:rPr lang="en-US" altLang="zh-CN" sz="2800" dirty="0">
                <a:sym typeface="Symbol" panose="05050102010706020507" pitchFamily="18" charset="2"/>
              </a:rPr>
              <a:t>2</a:t>
            </a:r>
            <a:r>
              <a:rPr lang="zh-CN" altLang="en-US" sz="2800" dirty="0">
                <a:sym typeface="Symbol" panose="05050102010706020507" pitchFamily="18" charset="2"/>
              </a:rPr>
              <a:t>）若</a:t>
            </a:r>
            <a:r>
              <a:rPr lang="en-US" altLang="en-US" sz="2800" b="1" dirty="0">
                <a:sym typeface="+mn-ea"/>
              </a:rPr>
              <a:t>Request</a:t>
            </a:r>
            <a:r>
              <a:rPr lang="en-US" altLang="en-US" sz="2800" b="1" baseline="-25000" dirty="0">
                <a:sym typeface="+mn-ea"/>
              </a:rPr>
              <a:t>i</a:t>
            </a:r>
            <a:r>
              <a:rPr lang="en-US" altLang="en-US" sz="2800" b="1" dirty="0">
                <a:sym typeface="+mn-ea"/>
              </a:rPr>
              <a:t> </a:t>
            </a:r>
            <a:r>
              <a:rPr lang="en-US" altLang="en-US" sz="2800" b="1" dirty="0">
                <a:sym typeface="Symbol" panose="05050102010706020507" pitchFamily="18" charset="2"/>
              </a:rPr>
              <a:t> Available</a:t>
            </a:r>
            <a:r>
              <a:rPr lang="en-US" altLang="en-US" sz="2800" dirty="0">
                <a:sym typeface="Symbol" panose="05050102010706020507" pitchFamily="18" charset="2"/>
              </a:rPr>
              <a:t>, go to step 3. </a:t>
            </a:r>
            <a:r>
              <a:rPr lang="zh-CN" altLang="en-US" sz="2800" dirty="0">
                <a:sym typeface="Symbol" panose="05050102010706020507" pitchFamily="18" charset="2"/>
              </a:rPr>
              <a:t>否则</a:t>
            </a:r>
            <a:r>
              <a:rPr lang="en-US" altLang="en-US" sz="2800" b="1" dirty="0">
                <a:sym typeface="Symbol" panose="05050102010706020507" pitchFamily="18" charset="2"/>
              </a:rPr>
              <a:t>P</a:t>
            </a:r>
            <a:r>
              <a:rPr lang="en-US" altLang="en-US" sz="2800" b="1" baseline="-25000" dirty="0">
                <a:sym typeface="Symbol" panose="05050102010706020507" pitchFamily="18" charset="2"/>
              </a:rPr>
              <a:t>i</a:t>
            </a:r>
            <a:r>
              <a:rPr lang="en-US" altLang="en-US" sz="2800" dirty="0">
                <a:sym typeface="Symbol" panose="05050102010706020507" pitchFamily="18" charset="2"/>
              </a:rPr>
              <a:t> </a:t>
            </a:r>
            <a:r>
              <a:rPr lang="zh-CN" altLang="en-US" sz="2800" dirty="0">
                <a:sym typeface="Symbol" panose="05050102010706020507" pitchFamily="18" charset="2"/>
              </a:rPr>
              <a:t>等待</a:t>
            </a:r>
            <a:endParaRPr lang="zh-CN" altLang="en-US" sz="2800" dirty="0">
              <a:sym typeface="Symbol" panose="05050102010706020507" pitchFamily="18" charset="2"/>
            </a:endParaRPr>
          </a:p>
          <a:p>
            <a:pPr>
              <a:lnSpc>
                <a:spcPct val="190000"/>
              </a:lnSpc>
            </a:pPr>
            <a:r>
              <a:rPr lang="zh-CN" altLang="en-US" sz="2800" dirty="0">
                <a:sym typeface="Symbol" panose="05050102010706020507" pitchFamily="18" charset="2"/>
              </a:rPr>
              <a:t>（</a:t>
            </a:r>
            <a:r>
              <a:rPr lang="en-US" altLang="zh-CN" sz="2800" dirty="0">
                <a:sym typeface="Symbol" panose="05050102010706020507" pitchFamily="18" charset="2"/>
              </a:rPr>
              <a:t>3</a:t>
            </a:r>
            <a:r>
              <a:rPr lang="zh-CN" altLang="en-US" sz="2800" dirty="0">
                <a:sym typeface="Symbol" panose="05050102010706020507" pitchFamily="18" charset="2"/>
              </a:rPr>
              <a:t>）试着分配给</a:t>
            </a:r>
            <a:r>
              <a:rPr lang="en-US" altLang="zh-CN" sz="2800" dirty="0">
                <a:sym typeface="Symbol" panose="05050102010706020507" pitchFamily="18" charset="2"/>
              </a:rPr>
              <a:t>Pi</a:t>
            </a:r>
            <a:r>
              <a:rPr lang="zh-CN" altLang="en-US" sz="2800" dirty="0">
                <a:sym typeface="Symbol" panose="05050102010706020507" pitchFamily="18" charset="2"/>
              </a:rPr>
              <a:t>所需的资源，并修改状态如下：</a:t>
            </a:r>
            <a:endParaRPr lang="zh-CN" altLang="en-US" sz="2800" dirty="0">
              <a:sym typeface="Symbol" panose="05050102010706020507" pitchFamily="18" charset="2"/>
            </a:endParaRPr>
          </a:p>
          <a:p>
            <a:pPr>
              <a:lnSpc>
                <a:spcPct val="190000"/>
              </a:lnSpc>
            </a:pPr>
            <a:r>
              <a:rPr lang="zh-CN" altLang="en-US" sz="2800" dirty="0">
                <a:sym typeface="Symbol" panose="05050102010706020507" pitchFamily="18" charset="2"/>
              </a:rPr>
              <a:t>（</a:t>
            </a:r>
            <a:r>
              <a:rPr lang="en-US" altLang="zh-CN" sz="2800" dirty="0">
                <a:sym typeface="Symbol" panose="05050102010706020507" pitchFamily="18" charset="2"/>
              </a:rPr>
              <a:t>4</a:t>
            </a:r>
            <a:r>
              <a:rPr lang="zh-CN" altLang="en-US" sz="2800" dirty="0">
                <a:sym typeface="Symbol" panose="05050102010706020507" pitchFamily="18" charset="2"/>
              </a:rPr>
              <a:t>）执行安全性算法</a:t>
            </a:r>
            <a:endParaRPr lang="zh-CN" altLang="en-US" sz="3200" dirty="0">
              <a:sym typeface="Symbol" panose="05050102010706020507" pitchFamily="18" charset="2"/>
            </a:endParaRPr>
          </a:p>
          <a:p>
            <a:pPr lvl="1">
              <a:lnSpc>
                <a:spcPct val="190000"/>
              </a:lnSpc>
            </a:pPr>
            <a:r>
              <a:rPr lang="zh-CN" altLang="en-US" sz="2600" dirty="0">
                <a:sym typeface="Symbol" panose="05050102010706020507" pitchFamily="18" charset="2"/>
              </a:rPr>
              <a:t>若安全，则真分配</a:t>
            </a:r>
            <a:endParaRPr lang="zh-CN" altLang="en-US" sz="2600" dirty="0">
              <a:sym typeface="Symbol" panose="05050102010706020507" pitchFamily="18" charset="2"/>
            </a:endParaRPr>
          </a:p>
          <a:p>
            <a:pPr lvl="1">
              <a:lnSpc>
                <a:spcPct val="190000"/>
              </a:lnSpc>
            </a:pPr>
            <a:r>
              <a:rPr lang="zh-CN" altLang="en-US" sz="2600" dirty="0">
                <a:sym typeface="Symbol" panose="05050102010706020507" pitchFamily="18" charset="2"/>
              </a:rPr>
              <a:t>否则，拒绝！并恢复原状态</a:t>
            </a:r>
            <a:endParaRPr lang="zh-CN" altLang="en-US" sz="2600"/>
          </a:p>
        </p:txBody>
      </p:sp>
      <p:sp>
        <p:nvSpPr>
          <p:cNvPr id="4" name="文本框 3"/>
          <p:cNvSpPr txBox="1"/>
          <p:nvPr/>
        </p:nvSpPr>
        <p:spPr>
          <a:xfrm>
            <a:off x="5921375" y="3825240"/>
            <a:ext cx="5661025" cy="16414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t">
            <a:spAutoFit/>
          </a:bodyPr>
          <a:lstStyle/>
          <a:p>
            <a:pPr marL="0" lvl="3" fontAlgn="auto">
              <a:lnSpc>
                <a:spcPct val="120000"/>
              </a:lnSpc>
              <a:buNone/>
            </a:pP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Available = Available  – Request</a:t>
            </a:r>
            <a:r>
              <a:rPr lang="en-US" altLang="en-US" sz="2800" baseline="-250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i</a:t>
            </a: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;</a:t>
            </a:r>
            <a:endParaRPr lang="en-US" altLang="en-US" sz="2800" dirty="0">
              <a:solidFill>
                <a:schemeClr val="accent1">
                  <a:lumMod val="50000"/>
                </a:schemeClr>
              </a:solidFill>
              <a:sym typeface="Symbol" panose="05050102010706020507" pitchFamily="18" charset="2"/>
            </a:endParaRPr>
          </a:p>
          <a:p>
            <a:pPr marL="0" lvl="3" fontAlgn="auto">
              <a:lnSpc>
                <a:spcPct val="120000"/>
              </a:lnSpc>
              <a:buNone/>
            </a:pP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Allocation</a:t>
            </a:r>
            <a:r>
              <a:rPr lang="en-US" altLang="en-US" sz="2800" baseline="-250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i </a:t>
            </a: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= Allocation</a:t>
            </a:r>
            <a:r>
              <a:rPr lang="en-US" altLang="en-US" sz="2800" baseline="-250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i</a:t>
            </a: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 + Request</a:t>
            </a:r>
            <a:r>
              <a:rPr lang="en-US" altLang="en-US" sz="2800" baseline="-250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i</a:t>
            </a: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;</a:t>
            </a:r>
            <a:endParaRPr lang="en-US" altLang="en-US" sz="2800" dirty="0">
              <a:solidFill>
                <a:schemeClr val="accent1">
                  <a:lumMod val="50000"/>
                </a:schemeClr>
              </a:solidFill>
              <a:sym typeface="Symbol" panose="05050102010706020507" pitchFamily="18" charset="2"/>
            </a:endParaRPr>
          </a:p>
          <a:p>
            <a:pPr marL="0" lvl="3" fontAlgn="auto">
              <a:lnSpc>
                <a:spcPct val="120000"/>
              </a:lnSpc>
              <a:buNone/>
            </a:pP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Need</a:t>
            </a:r>
            <a:r>
              <a:rPr lang="en-US" altLang="en-US" sz="2800" baseline="-250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i</a:t>
            </a: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 = Need</a:t>
            </a:r>
            <a:r>
              <a:rPr lang="en-US" altLang="en-US" sz="2800" baseline="-250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i</a:t>
            </a: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 – Request</a:t>
            </a:r>
            <a:r>
              <a:rPr lang="en-US" altLang="en-US" sz="2800" baseline="-250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i</a:t>
            </a:r>
            <a:r>
              <a:rPr lang="en-US" altLang="en-US" sz="2800" dirty="0">
                <a:solidFill>
                  <a:schemeClr val="accent1">
                    <a:lumMod val="50000"/>
                  </a:schemeClr>
                </a:solidFill>
                <a:sym typeface="Symbol" panose="05050102010706020507" pitchFamily="18" charset="2"/>
              </a:rPr>
              <a:t>;</a:t>
            </a:r>
            <a:endParaRPr lang="en-US" altLang="en-US" sz="2800" dirty="0">
              <a:solidFill>
                <a:schemeClr val="accent1">
                  <a:lumMod val="50000"/>
                </a:schemeClr>
              </a:solidFill>
              <a:sym typeface="Symbol" panose="05050102010706020507" pitchFamily="18" charset="2"/>
            </a:endParaRPr>
          </a:p>
        </p:txBody>
      </p:sp>
      <p:sp>
        <p:nvSpPr>
          <p:cNvPr id="7" name="右弧形箭头 6"/>
          <p:cNvSpPr/>
          <p:nvPr/>
        </p:nvSpPr>
        <p:spPr>
          <a:xfrm>
            <a:off x="8956040" y="3288030"/>
            <a:ext cx="365125" cy="597535"/>
          </a:xfrm>
          <a:prstGeom prst="curvedLeftArrow">
            <a:avLst>
              <a:gd name="adj1" fmla="val 50000"/>
              <a:gd name="adj2" fmla="val 81826"/>
              <a:gd name="adj3" fmla="val 306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rcRect l="57218" t="37423" r="10480" b="28558"/>
          <a:stretch>
            <a:fillRect/>
          </a:stretch>
        </p:blipFill>
        <p:spPr>
          <a:xfrm>
            <a:off x="1584960" y="2074545"/>
            <a:ext cx="9451975" cy="2804795"/>
          </a:xfrm>
          <a:prstGeom prst="rect">
            <a:avLst/>
          </a:prstGeom>
        </p:spPr>
      </p:pic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60000"/>
              </a:lnSpc>
            </a:pPr>
            <a:r>
              <a:rPr lang="en-US" altLang="zh-CN" dirty="0"/>
              <a:t>T0</a:t>
            </a:r>
            <a:r>
              <a:rPr lang="zh-CN" altLang="en-US" dirty="0"/>
              <a:t>时刻，系统资源分配情况如下</a:t>
            </a:r>
            <a:endParaRPr lang="zh-CN" altLang="en-US" dirty="0"/>
          </a:p>
          <a:p>
            <a:pPr>
              <a:lnSpc>
                <a:spcPct val="160000"/>
              </a:lnSpc>
            </a:pPr>
            <a:endParaRPr lang="zh-CN" altLang="en-US" dirty="0"/>
          </a:p>
          <a:p>
            <a:pPr>
              <a:lnSpc>
                <a:spcPct val="160000"/>
              </a:lnSpc>
            </a:pPr>
            <a:endParaRPr lang="zh-CN" altLang="en-US" dirty="0"/>
          </a:p>
          <a:p>
            <a:pPr>
              <a:lnSpc>
                <a:spcPct val="160000"/>
              </a:lnSpc>
            </a:pPr>
            <a:endParaRPr lang="zh-CN" altLang="en-US" dirty="0"/>
          </a:p>
          <a:p>
            <a:pPr>
              <a:lnSpc>
                <a:spcPct val="160000"/>
              </a:lnSpc>
            </a:pPr>
            <a:r>
              <a:rPr lang="en-US" altLang="zh-CN" dirty="0"/>
              <a:t>Need = Max - Allocation</a:t>
            </a:r>
            <a:endParaRPr lang="zh-CN" altLang="en-US" dirty="0"/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zh-CN" altLang="en-US" dirty="0"/>
              <a:t>存在进程的完成序列：</a:t>
            </a:r>
            <a:r>
              <a:rPr lang="en-US" altLang="zh-CN" dirty="0"/>
              <a:t>P1,P3,P4,P2,P0</a:t>
            </a:r>
            <a:r>
              <a:rPr lang="zh-CN" altLang="en-US" dirty="0"/>
              <a:t>。不唯一，</a:t>
            </a:r>
            <a:r>
              <a:rPr lang="zh-CN" altLang="en-US" b="1" dirty="0">
                <a:solidFill>
                  <a:schemeClr val="accent1">
                    <a:lumMod val="50000"/>
                  </a:schemeClr>
                </a:solidFill>
              </a:rPr>
              <a:t>安全！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判断当前状态的安全性：实例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7821295" y="1939925"/>
            <a:ext cx="3307080" cy="30734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当前状态下，</a:t>
            </a:r>
            <a:r>
              <a:rPr lang="en-US" altLang="en-US" i="1" dirty="0">
                <a:sym typeface="+mn-ea"/>
              </a:rPr>
              <a:t>P</a:t>
            </a:r>
            <a:r>
              <a:rPr lang="en-US" altLang="en-US" baseline="-25000" dirty="0">
                <a:sym typeface="+mn-ea"/>
              </a:rPr>
              <a:t>1</a:t>
            </a:r>
            <a:r>
              <a:rPr lang="en-US" altLang="en-US" dirty="0">
                <a:sym typeface="+mn-ea"/>
              </a:rPr>
              <a:t> </a:t>
            </a:r>
            <a:r>
              <a:rPr lang="zh-CN" altLang="en-US" dirty="0">
                <a:sym typeface="+mn-ea"/>
              </a:rPr>
              <a:t>请求</a:t>
            </a:r>
            <a:r>
              <a:rPr lang="en-US" altLang="en-US" dirty="0">
                <a:sym typeface="+mn-ea"/>
              </a:rPr>
              <a:t> (1,0,2)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/>
              <a:t>P1</a:t>
            </a:r>
            <a:r>
              <a:rPr lang="zh-CN" altLang="en-US"/>
              <a:t>的请求 </a:t>
            </a:r>
            <a:r>
              <a:rPr lang="en-US" altLang="zh-CN"/>
              <a:t>&lt;= Need1 </a:t>
            </a:r>
            <a:r>
              <a:rPr lang="zh-CN" altLang="en-US"/>
              <a:t>且 </a:t>
            </a:r>
            <a:r>
              <a:rPr lang="en-US" altLang="zh-CN"/>
              <a:t>&lt;= Available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>
                <a:sym typeface="+mn-ea"/>
              </a:rPr>
              <a:t>存在进程的完成序列：</a:t>
            </a:r>
            <a:r>
              <a:rPr lang="en-US" altLang="zh-CN">
                <a:sym typeface="+mn-ea"/>
              </a:rPr>
              <a:t>P1,P3,P4,P2,P0.</a:t>
            </a:r>
            <a:r>
              <a:rPr lang="en-US" altLang="zh-CN" b="1">
                <a:solidFill>
                  <a:schemeClr val="accent1">
                    <a:lumMod val="50000"/>
                  </a:schemeClr>
                </a:solidFill>
                <a:sym typeface="+mn-ea"/>
              </a:rPr>
              <a:t>==</a:t>
            </a:r>
            <a:r>
              <a:rPr lang="zh-CN" altLang="en-US" b="1">
                <a:solidFill>
                  <a:schemeClr val="accent1">
                    <a:lumMod val="50000"/>
                  </a:schemeClr>
                </a:solidFill>
                <a:sym typeface="+mn-ea"/>
              </a:rPr>
              <a:t>》安全</a:t>
            </a:r>
            <a:r>
              <a:rPr lang="en-US" altLang="zh-CN" b="1">
                <a:solidFill>
                  <a:schemeClr val="accent1">
                    <a:lumMod val="50000"/>
                  </a:schemeClr>
                </a:solidFill>
                <a:sym typeface="+mn-ea"/>
              </a:rPr>
              <a:t>==</a:t>
            </a:r>
            <a:r>
              <a:rPr lang="zh-CN" altLang="en-US" b="1">
                <a:solidFill>
                  <a:schemeClr val="accent1">
                    <a:lumMod val="50000"/>
                  </a:schemeClr>
                </a:solidFill>
                <a:sym typeface="+mn-ea"/>
              </a:rPr>
              <a:t>》分配</a:t>
            </a:r>
            <a:endParaRPr lang="zh-CN" altLang="en-US" b="1">
              <a:solidFill>
                <a:schemeClr val="accent1">
                  <a:lumMod val="50000"/>
                </a:schemeClr>
              </a:solidFill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57216" t="44855" r="10458" b="20949"/>
          <a:stretch>
            <a:fillRect/>
          </a:stretch>
        </p:blipFill>
        <p:spPr>
          <a:xfrm>
            <a:off x="1366520" y="2182495"/>
            <a:ext cx="9458960" cy="28194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US" altLang="zh-CN"/>
              <a:t>10-1 </a:t>
            </a:r>
            <a:r>
              <a:rPr lang="zh-CN" altLang="en-US"/>
              <a:t>死锁的概念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5377180" cy="4942840"/>
          </a:xfrm>
        </p:spPr>
        <p:txBody>
          <a:bodyPr>
            <a:normAutofit/>
          </a:bodyPr>
          <a:p>
            <a:r>
              <a:rPr lang="zh-CN" altLang="en-US">
                <a:sym typeface="+mn-ea"/>
              </a:rPr>
              <a:t>死锁实例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系统资源的使用步骤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资源分配图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资源分配图实例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资源分配图的化简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/>
        </p:nvSpPr>
        <p:spPr>
          <a:xfrm>
            <a:off x="5826760" y="1183005"/>
            <a:ext cx="5756275" cy="494284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normAutofit/>
          </a:bodyPr>
          <a:lstStyle>
            <a:lvl1pPr marL="342900" lvl="0" indent="-3429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18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3pPr>
            <a:lvl4pPr marL="1371600" lvl="3" indent="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 sz="16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sym typeface="+mn-ea"/>
              </a:rPr>
              <a:t>死锁的定义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死锁的特征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OS</a:t>
            </a:r>
            <a:r>
              <a:rPr lang="zh-CN" altLang="en-US">
                <a:sym typeface="+mn-ea"/>
              </a:rPr>
              <a:t>解决死锁问题的一般方法</a:t>
            </a:r>
            <a:endParaRPr lang="zh-CN" altLang="en-US"/>
          </a:p>
          <a:p>
            <a:r>
              <a:rPr lang="zh-CN" altLang="en-US">
                <a:sym typeface="+mn-ea"/>
              </a:rPr>
              <a:t>死锁实例说明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zh-CN" altLang="en-US">
                <a:solidFill>
                  <a:schemeClr val="tx1"/>
                </a:solidFill>
                <a:sym typeface="+mn-ea"/>
              </a:rPr>
              <a:t>10-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4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 死锁的预防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>
                <a:sym typeface="+mn-ea"/>
              </a:rPr>
              <a:t>预防死锁的思路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破坏互斥条件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破坏保持请求条件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破坏非抢占条件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破坏环路等待条件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预防</a:t>
            </a:r>
            <a:r>
              <a:rPr lang="zh-CN" altLang="en-US">
                <a:sym typeface="+mn-ea"/>
              </a:rPr>
              <a:t>死锁的思路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83640"/>
            <a:ext cx="6487795" cy="4942840"/>
          </a:xfrm>
        </p:spPr>
        <p:txBody>
          <a:bodyPr>
            <a:normAutofit fontScale="90000"/>
          </a:bodyPr>
          <a:p>
            <a:pPr>
              <a:lnSpc>
                <a:spcPct val="130000"/>
              </a:lnSpc>
            </a:pPr>
            <a:r>
              <a:rPr lang="zh-CN" altLang="en-US" sz="3555">
                <a:sym typeface="+mn-ea"/>
              </a:rPr>
              <a:t>限制进程，不限制操作系统</a:t>
            </a:r>
            <a:endParaRPr lang="zh-CN" altLang="en-US" sz="3555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3555">
                <a:sym typeface="+mn-ea"/>
              </a:rPr>
              <a:t>死</a:t>
            </a:r>
            <a:r>
              <a:rPr lang="zh-CN" altLang="en-US" sz="3555">
                <a:sym typeface="+mn-ea"/>
              </a:rPr>
              <a:t>锁的四个必要条件</a:t>
            </a:r>
            <a:r>
              <a:rPr lang="en-US" altLang="zh-CN" sz="3555">
                <a:sym typeface="+mn-ea"/>
              </a:rPr>
              <a:t>(</a:t>
            </a:r>
            <a:r>
              <a:rPr lang="zh-CN" altLang="en-US" sz="3555">
                <a:sym typeface="+mn-ea"/>
              </a:rPr>
              <a:t>死锁的特征</a:t>
            </a:r>
            <a:r>
              <a:rPr lang="en-US" altLang="zh-CN" sz="3555">
                <a:sym typeface="+mn-ea"/>
              </a:rPr>
              <a:t>)</a:t>
            </a:r>
            <a:endParaRPr lang="en-US" altLang="zh-CN" sz="320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3110">
                <a:sym typeface="+mn-ea"/>
              </a:rPr>
              <a:t>互斥</a:t>
            </a:r>
            <a:endParaRPr lang="zh-CN" altLang="en-US" sz="311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3110">
                <a:sym typeface="+mn-ea"/>
              </a:rPr>
              <a:t>保持等待</a:t>
            </a:r>
            <a:endParaRPr lang="zh-CN" altLang="en-US" sz="311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3110">
                <a:sym typeface="+mn-ea"/>
              </a:rPr>
              <a:t>非抢占</a:t>
            </a:r>
            <a:endParaRPr lang="zh-CN" altLang="en-US" sz="311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3110">
                <a:sym typeface="+mn-ea"/>
              </a:rPr>
              <a:t>循环等待</a:t>
            </a:r>
            <a:endParaRPr lang="zh-CN" altLang="en-US" sz="3110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3200">
                <a:sym typeface="+mn-ea"/>
              </a:rPr>
              <a:t>破坏任一个，就不会发生死锁</a:t>
            </a:r>
            <a:endParaRPr lang="zh-CN" altLang="en-US">
              <a:sym typeface="+mn-ea"/>
            </a:endParaRPr>
          </a:p>
        </p:txBody>
      </p:sp>
      <p:sp>
        <p:nvSpPr>
          <p:cNvPr id="4" name="内容占位符 2"/>
          <p:cNvSpPr>
            <a:spLocks noGrp="1"/>
          </p:cNvSpPr>
          <p:nvPr/>
        </p:nvSpPr>
        <p:spPr>
          <a:xfrm>
            <a:off x="7432675" y="1183005"/>
            <a:ext cx="4149725" cy="48526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normAutofit/>
          </a:bodyPr>
          <a:lstStyle>
            <a:lvl1pPr marL="342900" lvl="0" indent="-3429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18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3pPr>
            <a:lvl4pPr marL="1371600" lvl="3" indent="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 sz="16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>
                <a:solidFill>
                  <a:schemeClr val="accent1">
                    <a:lumMod val="50000"/>
                  </a:schemeClr>
                </a:solidFill>
                <a:sym typeface="+mn-ea"/>
              </a:rPr>
              <a:t>申请资源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分配资源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使用资源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释放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回收</a:t>
            </a:r>
            <a:endParaRPr lang="zh-CN" altLang="en-US" sz="3200"/>
          </a:p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破坏互斥条件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pPr>
              <a:lnSpc>
                <a:spcPct val="130000"/>
              </a:lnSpc>
            </a:pPr>
            <a:r>
              <a:rPr lang="zh-CN" altLang="en-US">
                <a:sym typeface="+mn-ea"/>
              </a:rPr>
              <a:t>资源共享的方式</a:t>
            </a:r>
            <a:endParaRPr lang="zh-CN" altLang="en-US" sz="2700"/>
          </a:p>
          <a:p>
            <a:pPr lvl="1">
              <a:lnSpc>
                <a:spcPct val="130000"/>
              </a:lnSpc>
            </a:pPr>
            <a:r>
              <a:rPr lang="zh-CN" altLang="en-US">
                <a:sym typeface="+mn-ea"/>
              </a:rPr>
              <a:t>互斥使用，例：打印机</a:t>
            </a:r>
            <a:endParaRPr lang="zh-CN" altLang="en-US"/>
          </a:p>
          <a:p>
            <a:pPr lvl="1">
              <a:lnSpc>
                <a:spcPct val="130000"/>
              </a:lnSpc>
            </a:pPr>
            <a:r>
              <a:rPr lang="zh-CN" altLang="en-US">
                <a:sym typeface="+mn-ea"/>
              </a:rPr>
              <a:t>并发使用，例：硬盘，</a:t>
            </a:r>
            <a:r>
              <a:rPr lang="en-US" altLang="zh-CN">
                <a:sym typeface="+mn-ea"/>
              </a:rPr>
              <a:t>CPU</a:t>
            </a:r>
            <a:endParaRPr lang="zh-CN" altLang="en-US" sz="2700"/>
          </a:p>
          <a:p>
            <a:pPr>
              <a:lnSpc>
                <a:spcPct val="130000"/>
              </a:lnSpc>
            </a:pPr>
            <a:r>
              <a:rPr lang="zh-CN" altLang="en-US">
                <a:sym typeface="+mn-ea"/>
              </a:rPr>
              <a:t>互斥条件一般不能破坏</a:t>
            </a:r>
            <a:endParaRPr lang="zh-CN" altLang="en-US" sz="270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>
                <a:sym typeface="+mn-ea"/>
              </a:rPr>
              <a:t>互斥是由资源的使用方式决定的，难以违背</a:t>
            </a:r>
            <a:endParaRPr lang="zh-CN" altLang="en-US" sz="2700">
              <a:sym typeface="+mn-ea"/>
            </a:endParaRPr>
          </a:p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>
                <a:sym typeface="+mn-ea"/>
              </a:rPr>
              <a:t>虚拟设备</a:t>
            </a:r>
            <a:endParaRPr lang="zh-CN" altLang="en-US" sz="270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>
                <a:sym typeface="+mn-ea"/>
              </a:rPr>
              <a:t>互斥使用==》并发使用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破坏保持请求条件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方法一：</a:t>
            </a:r>
            <a:r>
              <a:rPr lang="zh-CN" altLang="en-US">
                <a:sym typeface="+mn-ea"/>
              </a:rPr>
              <a:t>一次性申请需要的所有资源</a:t>
            </a:r>
            <a:endParaRPr lang="zh-CN" altLang="en-US" sz="2800">
              <a:sym typeface="+mn-ea"/>
            </a:endParaRPr>
          </a:p>
          <a:p>
            <a:pPr lvl="1"/>
            <a:r>
              <a:rPr lang="zh-CN" altLang="en-US" sz="2800">
                <a:sym typeface="+mn-ea"/>
              </a:rPr>
              <a:t>即使不用，也占着</a:t>
            </a:r>
            <a:endParaRPr lang="zh-CN" altLang="en-US" sz="2800">
              <a:sym typeface="+mn-ea"/>
            </a:endParaRPr>
          </a:p>
          <a:p>
            <a:r>
              <a:rPr lang="zh-CN" altLang="en-US" sz="3200">
                <a:sym typeface="+mn-ea"/>
              </a:rPr>
              <a:t>方法二：</a:t>
            </a:r>
            <a:r>
              <a:rPr lang="zh-CN" altLang="en-US" sz="3200">
                <a:sym typeface="+mn-ea"/>
              </a:rPr>
              <a:t>申请新的资源之前，释放已占用的资源</a:t>
            </a:r>
            <a:endParaRPr lang="zh-CN" altLang="en-US" sz="2800">
              <a:sym typeface="+mn-ea"/>
            </a:endParaRPr>
          </a:p>
          <a:p>
            <a:pPr lvl="1"/>
            <a:r>
              <a:rPr lang="zh-CN" altLang="en-US" sz="2800">
                <a:sym typeface="+mn-ea"/>
              </a:rPr>
              <a:t>例：已使用</a:t>
            </a:r>
            <a:r>
              <a:rPr lang="en-US" altLang="zh-CN" sz="2800">
                <a:sym typeface="+mn-ea"/>
              </a:rPr>
              <a:t>A</a:t>
            </a:r>
            <a:r>
              <a:rPr lang="zh-CN" altLang="en-US" sz="2800">
                <a:sym typeface="+mn-ea"/>
              </a:rPr>
              <a:t>，再申请</a:t>
            </a:r>
            <a:r>
              <a:rPr lang="en-US" altLang="zh-CN" sz="2800">
                <a:sym typeface="+mn-ea"/>
              </a:rPr>
              <a:t>B</a:t>
            </a:r>
            <a:r>
              <a:rPr lang="zh-CN" altLang="en-US" sz="2800">
                <a:sym typeface="+mn-ea"/>
              </a:rPr>
              <a:t>，则先释放</a:t>
            </a:r>
            <a:r>
              <a:rPr lang="en-US" altLang="zh-CN" sz="2800">
                <a:sym typeface="+mn-ea"/>
              </a:rPr>
              <a:t>A</a:t>
            </a:r>
            <a:r>
              <a:rPr lang="zh-CN" altLang="en-US" sz="2800">
                <a:sym typeface="+mn-ea"/>
              </a:rPr>
              <a:t>，再申请</a:t>
            </a:r>
            <a:r>
              <a:rPr lang="en-US" altLang="zh-CN" sz="2800">
                <a:sym typeface="+mn-ea"/>
              </a:rPr>
              <a:t>B</a:t>
            </a:r>
            <a:endParaRPr lang="zh-CN" altLang="en-US" sz="2800">
              <a:sym typeface="+mn-ea"/>
            </a:endParaRPr>
          </a:p>
          <a:p>
            <a:r>
              <a:rPr lang="zh-CN" altLang="en-US" sz="3200">
                <a:sym typeface="+mn-ea"/>
              </a:rPr>
              <a:t>产生饥饿的概率增加</a:t>
            </a:r>
            <a:endParaRPr lang="zh-CN" altLang="en-US" sz="2800">
              <a:sym typeface="+mn-ea"/>
            </a:endParaRPr>
          </a:p>
          <a:p>
            <a:pPr lvl="1"/>
            <a:r>
              <a:rPr lang="zh-CN" altLang="en-US" sz="2800">
                <a:sym typeface="+mn-ea"/>
              </a:rPr>
              <a:t>每次申请资源的难度增加</a:t>
            </a:r>
            <a:endParaRPr lang="zh-CN" altLang="en-US" sz="2800"/>
          </a:p>
        </p:txBody>
      </p:sp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破坏非抢占条件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若</a:t>
            </a:r>
            <a:r>
              <a:rPr lang="zh-CN" altLang="en-US">
                <a:sym typeface="+mn-ea"/>
              </a:rPr>
              <a:t>进程资源请求不成功，则收回其占有的所有资源</a:t>
            </a:r>
            <a:endParaRPr lang="zh-CN" altLang="en-US" sz="2800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>
                <a:sym typeface="+mn-ea"/>
              </a:rPr>
              <a:t>立即收回，也算是一种抢占；也可看作是破坏</a:t>
            </a:r>
            <a:r>
              <a:rPr lang="en-US" altLang="zh-CN" sz="2800">
                <a:sym typeface="+mn-ea"/>
              </a:rPr>
              <a:t>“</a:t>
            </a:r>
            <a:r>
              <a:rPr lang="zh-CN" altLang="en-US" sz="2800">
                <a:sym typeface="+mn-ea"/>
              </a:rPr>
              <a:t>保持请求条件</a:t>
            </a:r>
            <a:r>
              <a:rPr lang="en-US" altLang="zh-CN" sz="2800">
                <a:sym typeface="+mn-ea"/>
              </a:rPr>
              <a:t>”</a:t>
            </a:r>
            <a:endParaRPr lang="zh-CN" altLang="en-US" sz="2800"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sym typeface="+mn-ea"/>
              </a:rPr>
              <a:t>温和的改进</a:t>
            </a:r>
            <a:endParaRPr lang="zh-CN" altLang="en-US" sz="2800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>
                <a:sym typeface="+mn-ea"/>
              </a:rPr>
              <a:t>抢占因等待资源而阻塞的进程的资源</a:t>
            </a:r>
            <a:endParaRPr lang="zh-CN" altLang="en-US" sz="2800">
              <a:sym typeface="+mn-ea"/>
            </a:endParaRPr>
          </a:p>
          <a:p>
            <a:pPr lvl="1">
              <a:lnSpc>
                <a:spcPct val="150000"/>
              </a:lnSpc>
            </a:pPr>
            <a:r>
              <a:rPr lang="zh-CN" altLang="en-US" sz="2800">
                <a:sym typeface="+mn-ea"/>
              </a:rPr>
              <a:t>一般适用于资源很容易被抢占、进程很容易恢复的情况</a:t>
            </a:r>
            <a:endParaRPr lang="zh-CN" altLang="en-US" sz="2800"/>
          </a:p>
          <a:p>
            <a:pPr lvl="1">
              <a:lnSpc>
                <a:spcPct val="150000"/>
              </a:lnSpc>
            </a:pPr>
            <a:r>
              <a:rPr lang="zh-CN" altLang="en-US" sz="2800">
                <a:sym typeface="+mn-ea"/>
              </a:rPr>
              <a:t>如：</a:t>
            </a:r>
            <a:r>
              <a:rPr lang="zh-CN" altLang="en-US" sz="2800">
                <a:sym typeface="+mn-ea"/>
              </a:rPr>
              <a:t>内存，可以；打印机，否</a:t>
            </a:r>
            <a:endParaRPr lang="zh-CN" altLang="en-US" sz="2800"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破坏环路等待条件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284605"/>
            <a:ext cx="10972800" cy="5073650"/>
          </a:xfrm>
        </p:spPr>
        <p:txBody>
          <a:bodyPr>
            <a:normAutofit fontScale="70000"/>
          </a:bodyPr>
          <a:p>
            <a:pPr>
              <a:lnSpc>
                <a:spcPct val="130000"/>
              </a:lnSpc>
            </a:pPr>
            <a:r>
              <a:rPr lang="zh-CN" altLang="en-US" sz="4570">
                <a:sym typeface="+mn-ea"/>
              </a:rPr>
              <a:t>所有资源排序、编号</a:t>
            </a:r>
            <a:endParaRPr lang="zh-CN" altLang="en-US" sz="4570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4570">
                <a:sym typeface="+mn-ea"/>
              </a:rPr>
              <a:t>进程只能按序号递增的顺序申请资源</a:t>
            </a:r>
            <a:endParaRPr lang="zh-CN" altLang="en-US" sz="320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4000">
                <a:sym typeface="+mn-ea"/>
              </a:rPr>
              <a:t>例：资源序号，</a:t>
            </a:r>
            <a:r>
              <a:rPr lang="en-US" altLang="zh-CN" sz="4000">
                <a:sym typeface="+mn-ea"/>
              </a:rPr>
              <a:t>R1</a:t>
            </a:r>
            <a:r>
              <a:rPr lang="zh-CN" altLang="en-US" sz="4000">
                <a:sym typeface="+mn-ea"/>
              </a:rPr>
              <a:t>，</a:t>
            </a:r>
            <a:r>
              <a:rPr lang="en-US" altLang="zh-CN" sz="4000">
                <a:sym typeface="+mn-ea"/>
              </a:rPr>
              <a:t>R2</a:t>
            </a:r>
            <a:endParaRPr lang="en-US" altLang="zh-CN" sz="400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4000">
                <a:sym typeface="+mn-ea"/>
              </a:rPr>
              <a:t>若进程先用</a:t>
            </a:r>
            <a:r>
              <a:rPr lang="en-US" altLang="zh-CN" sz="4000">
                <a:sym typeface="+mn-ea"/>
              </a:rPr>
              <a:t>R2</a:t>
            </a:r>
            <a:r>
              <a:rPr lang="zh-CN" altLang="en-US" sz="4000">
                <a:sym typeface="+mn-ea"/>
              </a:rPr>
              <a:t>，后用</a:t>
            </a:r>
            <a:r>
              <a:rPr lang="en-US" altLang="zh-CN" sz="4000">
                <a:sym typeface="+mn-ea"/>
              </a:rPr>
              <a:t>R1</a:t>
            </a:r>
            <a:r>
              <a:rPr lang="zh-CN" altLang="en-US" sz="4000">
                <a:sym typeface="+mn-ea"/>
              </a:rPr>
              <a:t>，则申请</a:t>
            </a:r>
            <a:r>
              <a:rPr lang="en-US" altLang="zh-CN" sz="4000">
                <a:sym typeface="+mn-ea"/>
              </a:rPr>
              <a:t>R1</a:t>
            </a:r>
            <a:r>
              <a:rPr lang="zh-CN" altLang="en-US" sz="4000">
                <a:sym typeface="+mn-ea"/>
              </a:rPr>
              <a:t>，申请</a:t>
            </a:r>
            <a:r>
              <a:rPr lang="en-US" altLang="zh-CN" sz="4000">
                <a:sym typeface="+mn-ea"/>
              </a:rPr>
              <a:t>R2</a:t>
            </a:r>
            <a:r>
              <a:rPr lang="zh-CN" altLang="en-US" sz="4000">
                <a:sym typeface="+mn-ea"/>
              </a:rPr>
              <a:t>，使用</a:t>
            </a:r>
            <a:r>
              <a:rPr lang="en-US" altLang="zh-CN" sz="4000">
                <a:sym typeface="+mn-ea"/>
              </a:rPr>
              <a:t>R2</a:t>
            </a:r>
            <a:r>
              <a:rPr lang="zh-CN" altLang="en-US" sz="4000">
                <a:sym typeface="+mn-ea"/>
              </a:rPr>
              <a:t>，使用</a:t>
            </a:r>
            <a:r>
              <a:rPr lang="en-US" altLang="zh-CN" sz="4000">
                <a:sym typeface="+mn-ea"/>
              </a:rPr>
              <a:t>R1</a:t>
            </a:r>
            <a:endParaRPr lang="zh-CN" altLang="en-US" sz="3500"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4570">
                <a:sym typeface="+mn-ea"/>
              </a:rPr>
              <a:t>用反证法证明</a:t>
            </a:r>
            <a:endParaRPr lang="zh-CN" altLang="en-US" sz="350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4000">
                <a:sym typeface="+mn-ea"/>
              </a:rPr>
              <a:t>假设存在死锁，则存在一条无尽头的等待链</a:t>
            </a:r>
            <a:endParaRPr lang="zh-CN" altLang="en-US" sz="4000">
              <a:sym typeface="+mn-ea"/>
            </a:endParaRPr>
          </a:p>
          <a:p>
            <a:pPr lvl="1">
              <a:lnSpc>
                <a:spcPct val="130000"/>
              </a:lnSpc>
            </a:pPr>
            <a:r>
              <a:rPr lang="zh-CN" altLang="en-US" sz="4000">
                <a:sym typeface="+mn-ea"/>
              </a:rPr>
              <a:t>然而</a:t>
            </a:r>
            <a:r>
              <a:rPr lang="zh-CN" altLang="en-US" sz="4000">
                <a:sym typeface="+mn-ea"/>
              </a:rPr>
              <a:t>，资源序号是有序且有限的，等待链不可能无限下去</a:t>
            </a:r>
            <a:endParaRPr lang="zh-CN" altLang="en-US" sz="3200"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死锁实例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 sz="3200">
                <a:sym typeface="+mn-ea"/>
              </a:rPr>
              <a:t>两个进程：</a:t>
            </a:r>
            <a:r>
              <a:rPr lang="en-US" altLang="zh-CN" sz="3200">
                <a:sym typeface="+mn-ea"/>
              </a:rPr>
              <a:t>P</a:t>
            </a:r>
            <a:r>
              <a:rPr lang="en-US" altLang="zh-CN" sz="3200">
                <a:sym typeface="+mn-ea"/>
              </a:rPr>
              <a:t>1</a:t>
            </a:r>
            <a:r>
              <a:rPr lang="zh-CN" altLang="en-US" sz="3200">
                <a:sym typeface="+mn-ea"/>
              </a:rPr>
              <a:t>和</a:t>
            </a:r>
            <a:r>
              <a:rPr lang="en-US" altLang="zh-CN" sz="3200">
                <a:sym typeface="+mn-ea"/>
              </a:rPr>
              <a:t>P</a:t>
            </a:r>
            <a:r>
              <a:rPr lang="en-US" altLang="zh-CN" sz="3200">
                <a:sym typeface="+mn-ea"/>
              </a:rPr>
              <a:t>2</a:t>
            </a:r>
            <a:r>
              <a:rPr lang="zh-CN" altLang="en-US" sz="3200">
                <a:sym typeface="+mn-ea"/>
              </a:rPr>
              <a:t>并发执行</a:t>
            </a:r>
            <a:endParaRPr lang="en-US" altLang="zh-CN" sz="3200"/>
          </a:p>
          <a:p>
            <a:r>
              <a:rPr lang="en-US" altLang="zh-CN" sz="3200">
                <a:sym typeface="+mn-ea"/>
              </a:rPr>
              <a:t>P1</a:t>
            </a:r>
            <a:r>
              <a:rPr lang="zh-CN" altLang="en-US" sz="3200">
                <a:sym typeface="+mn-ea"/>
              </a:rPr>
              <a:t>、</a:t>
            </a:r>
            <a:r>
              <a:rPr lang="en-US" altLang="zh-CN">
                <a:sym typeface="+mn-ea"/>
              </a:rPr>
              <a:t>P</a:t>
            </a:r>
            <a:r>
              <a:rPr lang="en-US" altLang="zh-CN">
                <a:sym typeface="+mn-ea"/>
              </a:rPr>
              <a:t>2</a:t>
            </a:r>
            <a:r>
              <a:rPr lang="zh-CN" altLang="en-US" sz="3200">
                <a:sym typeface="+mn-ea"/>
              </a:rPr>
              <a:t>执行第二个</a:t>
            </a:r>
            <a:r>
              <a:rPr lang="en-US" altLang="zh-CN" sz="3200">
                <a:sym typeface="+mn-ea"/>
              </a:rPr>
              <a:t>wait</a:t>
            </a:r>
            <a:r>
              <a:rPr lang="zh-CN" altLang="en-US" sz="3200">
                <a:sym typeface="+mn-ea"/>
              </a:rPr>
              <a:t>时，死锁</a:t>
            </a:r>
            <a:endParaRPr lang="zh-CN" altLang="en-US" sz="3200">
              <a:sym typeface="+mn-ea"/>
            </a:endParaRPr>
          </a:p>
          <a:p>
            <a:r>
              <a:rPr lang="zh-CN" altLang="en-US" sz="3200">
                <a:sym typeface="+mn-ea"/>
              </a:rPr>
              <a:t>死锁的情景</a:t>
            </a:r>
            <a:endParaRPr lang="zh-CN" altLang="en-US" sz="3200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申请资源，得不到，阻塞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永久阻塞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死锁和</a:t>
            </a:r>
            <a:r>
              <a:rPr lang="zh-CN" altLang="en-US">
                <a:sym typeface="+mn-ea"/>
              </a:rPr>
              <a:t>使用</a:t>
            </a:r>
            <a:r>
              <a:rPr lang="zh-CN" altLang="en-US" sz="3200">
                <a:sym typeface="+mn-ea"/>
              </a:rPr>
              <a:t>资源有关</a:t>
            </a:r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7005320" y="1645285"/>
            <a:ext cx="4512310" cy="4019550"/>
            <a:chOff x="10512" y="2691"/>
            <a:chExt cx="7106" cy="6330"/>
          </a:xfrm>
        </p:grpSpPr>
        <p:sp>
          <p:nvSpPr>
            <p:cNvPr id="5" name="文本框 4"/>
            <p:cNvSpPr txBox="1"/>
            <p:nvPr/>
          </p:nvSpPr>
          <p:spPr>
            <a:xfrm>
              <a:off x="10758" y="3590"/>
              <a:ext cx="2896" cy="54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i="1" dirty="0">
                  <a:solidFill>
                    <a:schemeClr val="accent1">
                      <a:lumMod val="50000"/>
                    </a:schemeClr>
                  </a:solidFill>
                  <a:sym typeface="+mn-ea"/>
                </a:rPr>
                <a:t>P</a:t>
              </a:r>
              <a:r>
                <a:rPr lang="en-US" altLang="zh-CN" sz="2400" b="1" baseline="-25000" dirty="0">
                  <a:solidFill>
                    <a:schemeClr val="accent1">
                      <a:lumMod val="50000"/>
                    </a:schemeClr>
                  </a:solidFill>
                  <a:sym typeface="+mn-ea"/>
                </a:rPr>
                <a:t>1</a:t>
              </a: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sym typeface="+mn-ea"/>
                </a:rPr>
                <a:t> 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sym typeface="+mn-ea"/>
              </a:endParaRPr>
            </a:p>
            <a:p>
              <a:pPr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wait(Q);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rgbClr val="FF0000"/>
                  </a:solidFill>
                  <a:latin typeface="Courier New" panose="02070309020205020404" charset="0"/>
                  <a:sym typeface="+mn-ea"/>
                </a:rPr>
                <a:t>wait(S);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</a:endParaRPr>
            </a:p>
            <a:p>
              <a:pPr algn="ctr"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signal(Q);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signal(S);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sym typeface="+mn-ea"/>
              </a:endParaRPr>
            </a:p>
            <a:p>
              <a:pPr algn="ctr"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4045" y="3590"/>
              <a:ext cx="3090" cy="54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i="1" dirty="0">
                  <a:solidFill>
                    <a:schemeClr val="accent1">
                      <a:lumMod val="50000"/>
                    </a:schemeClr>
                  </a:solidFill>
                  <a:sym typeface="+mn-ea"/>
                </a:rPr>
                <a:t>P</a:t>
              </a:r>
              <a:r>
                <a:rPr lang="en-US" altLang="zh-CN" sz="2400" b="1" baseline="-25000" dirty="0">
                  <a:solidFill>
                    <a:schemeClr val="accent1">
                      <a:lumMod val="50000"/>
                    </a:schemeClr>
                  </a:solidFill>
                  <a:sym typeface="+mn-ea"/>
                </a:rPr>
                <a:t>2</a:t>
              </a: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sym typeface="+mn-ea"/>
                </a:rPr>
                <a:t> 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sym typeface="+mn-ea"/>
              </a:endParaRPr>
            </a:p>
            <a:p>
              <a:pPr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wait(S);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rgbClr val="FF0000"/>
                  </a:solidFill>
                  <a:latin typeface="Courier New" panose="02070309020205020404" charset="0"/>
                  <a:sym typeface="+mn-ea"/>
                </a:rPr>
                <a:t>wait(Q)</a:t>
              </a: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;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</a:endParaRPr>
            </a:p>
            <a:p>
              <a:pPr algn="ctr"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signal(Q);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</a:endParaRPr>
            </a:p>
            <a:p>
              <a:pPr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signal(S);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sym typeface="+mn-ea"/>
              </a:endParaRPr>
            </a:p>
            <a:p>
              <a:pPr algn="ctr"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...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sym typeface="+mn-ea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512" y="2691"/>
              <a:ext cx="7106" cy="89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 defTabSz="914400">
                <a:lnSpc>
                  <a:spcPct val="130000"/>
                </a:lnSpc>
                <a:buNone/>
                <a:tabLst>
                  <a:tab pos="1882775" algn="ctr"/>
                  <a:tab pos="4568825" algn="ctr"/>
                </a:tabLst>
              </a:pP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Semaphore Q = 1</a:t>
              </a:r>
              <a:r>
                <a:rPr lang="zh-CN" altLang="en-US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， </a:t>
              </a:r>
              <a:r>
                <a:rPr lang="en-US" altLang="zh-CN" sz="2400" b="1" dirty="0">
                  <a:solidFill>
                    <a:schemeClr val="accent1">
                      <a:lumMod val="50000"/>
                    </a:schemeClr>
                  </a:solidFill>
                  <a:latin typeface="Courier New" panose="02070309020205020404" charset="0"/>
                  <a:sym typeface="+mn-ea"/>
                </a:rPr>
                <a:t>S = 1;</a:t>
              </a:r>
              <a:endParaRPr lang="en-US" altLang="zh-CN" sz="2400" b="1" dirty="0">
                <a:solidFill>
                  <a:schemeClr val="accent1">
                    <a:lumMod val="50000"/>
                  </a:schemeClr>
                </a:solidFill>
                <a:latin typeface="Courier New" panose="02070309020205020404" charset="0"/>
                <a:sym typeface="+mn-ea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系统资源的使用步骤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25525" y="1183005"/>
            <a:ext cx="4431030" cy="4942840"/>
          </a:xfrm>
        </p:spPr>
        <p:txBody>
          <a:bodyPr>
            <a:normAutofit/>
          </a:bodyPr>
          <a:p>
            <a:r>
              <a:rPr lang="zh-CN" altLang="en-US" sz="3200">
                <a:sym typeface="+mn-ea"/>
              </a:rPr>
              <a:t>申请资源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分配资源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使用资源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释放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回收</a:t>
            </a:r>
            <a:endParaRPr lang="zh-CN" altLang="en-US" sz="3200"/>
          </a:p>
          <a:p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/>
        </p:nvSpPr>
        <p:spPr>
          <a:xfrm>
            <a:off x="5382260" y="1183005"/>
            <a:ext cx="5749290" cy="494284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normAutofit/>
          </a:bodyPr>
          <a:lstStyle>
            <a:lvl1pPr marL="342900" lvl="0" indent="-3429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1pPr>
            <a:lvl2pPr marL="742950" lvl="1" indent="-28575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•"/>
              <a:defRPr sz="18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3pPr>
            <a:lvl4pPr marL="1371600" lvl="3" indent="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 sz="16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>
                <a:sym typeface="+mn-ea"/>
              </a:rPr>
              <a:t>进程：</a:t>
            </a:r>
            <a:r>
              <a:rPr lang="en-US" altLang="zh-CN" sz="3200">
                <a:sym typeface="+mn-ea"/>
              </a:rPr>
              <a:t>open()</a:t>
            </a:r>
            <a:endParaRPr lang="zh-CN" altLang="en-US" sz="3200"/>
          </a:p>
          <a:p>
            <a:r>
              <a:rPr lang="zh-CN" altLang="en-US" sz="3200"/>
              <a:t>操作系统：返回文件标识符</a:t>
            </a:r>
            <a:endParaRPr lang="zh-CN" altLang="en-US" sz="3200"/>
          </a:p>
          <a:p>
            <a:r>
              <a:rPr lang="zh-CN" altLang="en-US" sz="3200"/>
              <a:t>进程：</a:t>
            </a:r>
            <a:r>
              <a:rPr lang="en-US" altLang="zh-CN" sz="3200">
                <a:sym typeface="+mn-ea"/>
              </a:rPr>
              <a:t>read()/write()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进程：</a:t>
            </a:r>
            <a:r>
              <a:rPr lang="en-US" altLang="zh-CN" sz="3200">
                <a:sym typeface="+mn-ea"/>
              </a:rPr>
              <a:t>close()</a:t>
            </a:r>
            <a:endParaRPr lang="zh-CN" altLang="en-US" sz="3200"/>
          </a:p>
          <a:p>
            <a:r>
              <a:rPr lang="zh-CN" altLang="en-US" sz="3200"/>
              <a:t>操作系统：回收</a:t>
            </a:r>
            <a:r>
              <a:rPr lang="zh-CN" altLang="en-US" sz="3200"/>
              <a:t>文件标识符</a:t>
            </a:r>
            <a:endParaRPr lang="zh-CN" altLang="en-US" sz="3200"/>
          </a:p>
          <a:p>
            <a:endParaRPr lang="zh-CN" altLang="en-US"/>
          </a:p>
        </p:txBody>
      </p:sp>
      <p:sp>
        <p:nvSpPr>
          <p:cNvPr id="5" name="右箭头 4"/>
          <p:cNvSpPr/>
          <p:nvPr/>
        </p:nvSpPr>
        <p:spPr>
          <a:xfrm>
            <a:off x="3731260" y="1577340"/>
            <a:ext cx="1370330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3731260" y="2452370"/>
            <a:ext cx="1370330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右箭头 6"/>
          <p:cNvSpPr/>
          <p:nvPr/>
        </p:nvSpPr>
        <p:spPr>
          <a:xfrm>
            <a:off x="3615055" y="3327400"/>
            <a:ext cx="1370330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右箭头 7"/>
          <p:cNvSpPr/>
          <p:nvPr/>
        </p:nvSpPr>
        <p:spPr>
          <a:xfrm>
            <a:off x="3615055" y="4098925"/>
            <a:ext cx="1370330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3615055" y="4885055"/>
            <a:ext cx="1370330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进程与</a:t>
            </a:r>
            <a:r>
              <a:rPr lang="zh-CN" altLang="en-US">
                <a:sym typeface="+mn-ea"/>
              </a:rPr>
              <a:t>资源的关系描述</a:t>
            </a:r>
            <a:endParaRPr lang="zh-CN" altLang="en-US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pPr>
              <a:lnSpc>
                <a:spcPct val="140000"/>
              </a:lnSpc>
            </a:pPr>
            <a:r>
              <a:rPr lang="zh-CN" altLang="en-US" sz="2800">
                <a:sym typeface="+mn-ea"/>
              </a:rPr>
              <a:t>资源分配图，数学建模，研究死锁问题，</a:t>
            </a:r>
            <a:r>
              <a:rPr lang="en-US" altLang="zh-CN" sz="2800">
                <a:sym typeface="+mn-ea"/>
              </a:rPr>
              <a:t>[Holt,1972]</a:t>
            </a:r>
            <a:endParaRPr lang="zh-CN" altLang="en-US" sz="2800"/>
          </a:p>
          <a:p>
            <a:pPr>
              <a:lnSpc>
                <a:spcPct val="140000"/>
              </a:lnSpc>
            </a:pPr>
            <a:r>
              <a:rPr lang="zh-CN" altLang="en-US" sz="2800">
                <a:sym typeface="+mn-ea"/>
              </a:rPr>
              <a:t>点集，包含两类点</a:t>
            </a:r>
            <a:endParaRPr lang="zh-CN" altLang="en-US" sz="2800"/>
          </a:p>
          <a:p>
            <a:pPr lvl="1">
              <a:lnSpc>
                <a:spcPct val="140000"/>
              </a:lnSpc>
            </a:pPr>
            <a:r>
              <a:rPr lang="zh-CN" altLang="en-US">
                <a:sym typeface="+mn-ea"/>
              </a:rPr>
              <a:t>圆圈，表示进程：</a:t>
            </a:r>
            <a:r>
              <a:rPr lang="en-US" altLang="en-US" dirty="0">
                <a:sym typeface="+mn-ea"/>
              </a:rPr>
              <a:t>{</a:t>
            </a:r>
            <a:r>
              <a:rPr lang="en-US" altLang="en-US" i="1" dirty="0">
                <a:sym typeface="+mn-ea"/>
              </a:rPr>
              <a:t>P</a:t>
            </a:r>
            <a:r>
              <a:rPr lang="en-US" altLang="en-US" baseline="-25000" dirty="0">
                <a:sym typeface="+mn-ea"/>
              </a:rPr>
              <a:t>1</a:t>
            </a:r>
            <a:r>
              <a:rPr lang="en-US" altLang="en-US" dirty="0">
                <a:sym typeface="+mn-ea"/>
              </a:rPr>
              <a:t>, </a:t>
            </a:r>
            <a:r>
              <a:rPr lang="en-US" altLang="en-US" i="1" dirty="0">
                <a:sym typeface="+mn-ea"/>
              </a:rPr>
              <a:t>P</a:t>
            </a:r>
            <a:r>
              <a:rPr lang="en-US" altLang="en-US" baseline="-25000" dirty="0">
                <a:sym typeface="+mn-ea"/>
              </a:rPr>
              <a:t>2</a:t>
            </a:r>
            <a:r>
              <a:rPr lang="en-US" altLang="en-US" dirty="0">
                <a:sym typeface="+mn-ea"/>
              </a:rPr>
              <a:t>, …, </a:t>
            </a:r>
            <a:r>
              <a:rPr lang="en-US" altLang="en-US" i="1" dirty="0">
                <a:sym typeface="+mn-ea"/>
              </a:rPr>
              <a:t>P</a:t>
            </a:r>
            <a:r>
              <a:rPr lang="en-US" altLang="en-US" i="1" baseline="-25000" dirty="0">
                <a:sym typeface="+mn-ea"/>
              </a:rPr>
              <a:t>n</a:t>
            </a:r>
            <a:r>
              <a:rPr lang="en-US" altLang="en-US" dirty="0">
                <a:sym typeface="+mn-ea"/>
              </a:rPr>
              <a:t>}</a:t>
            </a:r>
            <a:endParaRPr lang="zh-CN" altLang="en-US"/>
          </a:p>
          <a:p>
            <a:pPr lvl="1">
              <a:lnSpc>
                <a:spcPct val="140000"/>
              </a:lnSpc>
            </a:pPr>
            <a:r>
              <a:rPr lang="zh-CN" altLang="en-US">
                <a:sym typeface="+mn-ea"/>
              </a:rPr>
              <a:t>方框，表示资源和资源个数：</a:t>
            </a:r>
            <a:r>
              <a:rPr lang="en-US" altLang="en-US" dirty="0">
                <a:sym typeface="+mn-ea"/>
              </a:rPr>
              <a:t>{</a:t>
            </a:r>
            <a:r>
              <a:rPr lang="en-US" altLang="en-US" i="1" dirty="0">
                <a:sym typeface="+mn-ea"/>
              </a:rPr>
              <a:t>R</a:t>
            </a:r>
            <a:r>
              <a:rPr lang="en-US" altLang="en-US" baseline="-25000" dirty="0">
                <a:sym typeface="+mn-ea"/>
              </a:rPr>
              <a:t>1</a:t>
            </a:r>
            <a:r>
              <a:rPr lang="en-US" altLang="en-US" dirty="0">
                <a:sym typeface="+mn-ea"/>
              </a:rPr>
              <a:t>, </a:t>
            </a:r>
            <a:r>
              <a:rPr lang="en-US" altLang="en-US" i="1" dirty="0">
                <a:sym typeface="+mn-ea"/>
              </a:rPr>
              <a:t>R</a:t>
            </a:r>
            <a:r>
              <a:rPr lang="en-US" altLang="en-US" baseline="-25000" dirty="0">
                <a:sym typeface="+mn-ea"/>
              </a:rPr>
              <a:t>2</a:t>
            </a:r>
            <a:r>
              <a:rPr lang="en-US" altLang="en-US" dirty="0">
                <a:sym typeface="+mn-ea"/>
              </a:rPr>
              <a:t>, …, </a:t>
            </a:r>
            <a:r>
              <a:rPr lang="en-US" altLang="en-US" i="1" dirty="0">
                <a:sym typeface="+mn-ea"/>
              </a:rPr>
              <a:t>R</a:t>
            </a:r>
            <a:r>
              <a:rPr lang="en-US" altLang="en-US" i="1" baseline="-25000" dirty="0">
                <a:sym typeface="+mn-ea"/>
              </a:rPr>
              <a:t>m</a:t>
            </a:r>
            <a:r>
              <a:rPr lang="en-US" altLang="en-US" dirty="0">
                <a:sym typeface="+mn-ea"/>
              </a:rPr>
              <a:t>}</a:t>
            </a:r>
            <a:endParaRPr lang="zh-CN" altLang="en-US"/>
          </a:p>
          <a:p>
            <a:pPr>
              <a:lnSpc>
                <a:spcPct val="140000"/>
              </a:lnSpc>
            </a:pPr>
            <a:r>
              <a:rPr lang="zh-CN" altLang="en-US" sz="2800">
                <a:sym typeface="+mn-ea"/>
              </a:rPr>
              <a:t>边集</a:t>
            </a:r>
            <a:endParaRPr lang="zh-CN" altLang="en-US" sz="2800"/>
          </a:p>
          <a:p>
            <a:pPr lvl="1">
              <a:lnSpc>
                <a:spcPct val="140000"/>
              </a:lnSpc>
            </a:pPr>
            <a:r>
              <a:rPr lang="zh-CN" altLang="en-US">
                <a:sym typeface="+mn-ea"/>
              </a:rPr>
              <a:t>请求边：</a:t>
            </a:r>
            <a:r>
              <a:rPr lang="en-US" altLang="en-US" i="1" dirty="0">
                <a:sym typeface="+mn-ea"/>
              </a:rPr>
              <a:t>P</a:t>
            </a:r>
            <a:r>
              <a:rPr lang="en-US" altLang="en-US" i="1" baseline="-25000" dirty="0">
                <a:sym typeface="+mn-ea"/>
              </a:rPr>
              <a:t>i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i="1" baseline="-25000" dirty="0">
                <a:sym typeface="Symbol" panose="05050102010706020507" pitchFamily="18" charset="2"/>
              </a:rPr>
              <a:t>j</a:t>
            </a:r>
            <a:endParaRPr lang="zh-CN" altLang="en-US"/>
          </a:p>
          <a:p>
            <a:pPr lvl="1">
              <a:lnSpc>
                <a:spcPct val="140000"/>
              </a:lnSpc>
            </a:pPr>
            <a:r>
              <a:rPr lang="zh-CN" altLang="en-US">
                <a:sym typeface="+mn-ea"/>
              </a:rPr>
              <a:t>分配边：</a:t>
            </a:r>
            <a:r>
              <a:rPr lang="en-US" altLang="en-US" i="1" dirty="0">
                <a:sym typeface="+mn-ea"/>
              </a:rPr>
              <a:t>R</a:t>
            </a:r>
            <a:r>
              <a:rPr lang="en-US" altLang="en-US" i="1" baseline="-25000" dirty="0">
                <a:sym typeface="+mn-ea"/>
              </a:rPr>
              <a:t>j</a:t>
            </a:r>
            <a:r>
              <a:rPr lang="en-US" altLang="en-US" i="1" dirty="0">
                <a:sym typeface="+mn-ea"/>
              </a:rPr>
              <a:t> </a:t>
            </a:r>
            <a:r>
              <a:rPr lang="en-US" altLang="en-US" dirty="0">
                <a:sym typeface="Symbol" panose="05050102010706020507" pitchFamily="18" charset="2"/>
              </a:rPr>
              <a:t> </a:t>
            </a:r>
            <a:r>
              <a:rPr lang="en-US" altLang="en-US" i="1" dirty="0">
                <a:sym typeface="Symbol" panose="05050102010706020507" pitchFamily="18" charset="2"/>
              </a:rPr>
              <a:t>P</a:t>
            </a:r>
            <a:r>
              <a:rPr lang="en-US" altLang="en-US" i="1" baseline="-25000" dirty="0">
                <a:sym typeface="Symbol" panose="05050102010706020507" pitchFamily="18" charset="2"/>
              </a:rPr>
              <a:t>i</a:t>
            </a:r>
            <a:endParaRPr lang="en-US" altLang="en-US" i="1" baseline="-25000" dirty="0">
              <a:sym typeface="Symbol" panose="05050102010706020507" pitchFamily="18" charset="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9140825" y="2889885"/>
            <a:ext cx="1327785" cy="510540"/>
            <a:chOff x="11281" y="4311"/>
            <a:chExt cx="2091" cy="804"/>
          </a:xfrm>
        </p:grpSpPr>
        <p:sp>
          <p:nvSpPr>
            <p:cNvPr id="5" name="Oval 6"/>
            <p:cNvSpPr/>
            <p:nvPr/>
          </p:nvSpPr>
          <p:spPr>
            <a:xfrm>
              <a:off x="11281" y="4335"/>
              <a:ext cx="780" cy="780"/>
            </a:xfrm>
            <a:prstGeom prst="ellipse">
              <a:avLst/>
            </a:prstGeom>
            <a:solidFill>
              <a:srgbClr val="CCECFF"/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p>
              <a:pPr algn="ctr" eaLnBrk="0" hangingPunct="0"/>
              <a:r>
                <a:rPr lang="en-US" altLang="en-US" i="1" dirty="0">
                  <a:latin typeface="Helvetica" pitchFamily="-84" charset="0"/>
                </a:rPr>
                <a:t>P</a:t>
              </a:r>
              <a:endParaRPr lang="en-US" altLang="en-US" i="1" dirty="0">
                <a:latin typeface="Helvetica" pitchFamily="-84" charset="0"/>
              </a:endParaRPr>
            </a:p>
          </p:txBody>
        </p:sp>
        <p:grpSp>
          <p:nvGrpSpPr>
            <p:cNvPr id="6" name="Group 12"/>
            <p:cNvGrpSpPr/>
            <p:nvPr/>
          </p:nvGrpSpPr>
          <p:grpSpPr bwMode="auto">
            <a:xfrm>
              <a:off x="12682" y="4311"/>
              <a:ext cx="690" cy="660"/>
              <a:chOff x="2666" y="1966"/>
              <a:chExt cx="276" cy="264"/>
            </a:xfrm>
            <a:solidFill>
              <a:srgbClr val="CCECFF"/>
            </a:solidFill>
          </p:grpSpPr>
          <p:sp>
            <p:nvSpPr>
              <p:cNvPr id="10264" name="Rectangle 7"/>
              <p:cNvSpPr>
                <a:spLocks noChangeArrowheads="1"/>
              </p:cNvSpPr>
              <p:nvPr/>
            </p:nvSpPr>
            <p:spPr bwMode="auto">
              <a:xfrm>
                <a:off x="2666" y="1966"/>
                <a:ext cx="276" cy="264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65" name="Rectangle 8"/>
              <p:cNvSpPr>
                <a:spLocks noChangeArrowheads="1"/>
              </p:cNvSpPr>
              <p:nvPr/>
            </p:nvSpPr>
            <p:spPr bwMode="auto">
              <a:xfrm>
                <a:off x="2736" y="2026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66" name="Rectangle 9"/>
              <p:cNvSpPr>
                <a:spLocks noChangeArrowheads="1"/>
              </p:cNvSpPr>
              <p:nvPr/>
            </p:nvSpPr>
            <p:spPr bwMode="auto">
              <a:xfrm>
                <a:off x="2832" y="2026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67" name="Rectangle 10"/>
              <p:cNvSpPr>
                <a:spLocks noChangeArrowheads="1"/>
              </p:cNvSpPr>
              <p:nvPr/>
            </p:nvSpPr>
            <p:spPr bwMode="auto">
              <a:xfrm>
                <a:off x="2736" y="2108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68" name="Rectangle 11"/>
              <p:cNvSpPr>
                <a:spLocks noChangeArrowheads="1"/>
              </p:cNvSpPr>
              <p:nvPr/>
            </p:nvSpPr>
            <p:spPr bwMode="auto">
              <a:xfrm>
                <a:off x="2832" y="2108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5598795" y="4601210"/>
            <a:ext cx="1606550" cy="495300"/>
            <a:chOff x="6080" y="6165"/>
            <a:chExt cx="2530" cy="780"/>
          </a:xfrm>
        </p:grpSpPr>
        <p:sp>
          <p:nvSpPr>
            <p:cNvPr id="17413" name="Oval 6"/>
            <p:cNvSpPr/>
            <p:nvPr/>
          </p:nvSpPr>
          <p:spPr>
            <a:xfrm>
              <a:off x="6080" y="6165"/>
              <a:ext cx="780" cy="780"/>
            </a:xfrm>
            <a:prstGeom prst="ellipse">
              <a:avLst/>
            </a:prstGeom>
            <a:solidFill>
              <a:srgbClr val="CCECFF"/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p>
              <a:pPr algn="ctr" eaLnBrk="0" hangingPunct="0"/>
              <a:r>
                <a:rPr lang="en-US" altLang="en-US" i="1" dirty="0">
                  <a:latin typeface="Helvetica" pitchFamily="-84" charset="0"/>
                </a:rPr>
                <a:t>P</a:t>
              </a:r>
              <a:r>
                <a:rPr lang="en-US" altLang="en-US" i="1" baseline="-25000" dirty="0">
                  <a:latin typeface="Helvetica" pitchFamily="-84" charset="0"/>
                </a:rPr>
                <a:t>i</a:t>
              </a:r>
              <a:endParaRPr lang="en-US" altLang="en-US" i="1" dirty="0">
                <a:latin typeface="Helvetica" pitchFamily="-84" charset="0"/>
              </a:endParaRPr>
            </a:p>
          </p:txBody>
        </p:sp>
        <p:grpSp>
          <p:nvGrpSpPr>
            <p:cNvPr id="8" name="Group 13"/>
            <p:cNvGrpSpPr/>
            <p:nvPr/>
          </p:nvGrpSpPr>
          <p:grpSpPr bwMode="auto">
            <a:xfrm>
              <a:off x="7390" y="6265"/>
              <a:ext cx="690" cy="660"/>
              <a:chOff x="2666" y="1966"/>
              <a:chExt cx="276" cy="264"/>
            </a:xfrm>
            <a:solidFill>
              <a:srgbClr val="CCECFF"/>
            </a:solidFill>
          </p:grpSpPr>
          <p:sp>
            <p:nvSpPr>
              <p:cNvPr id="10259" name="Rectangle 14"/>
              <p:cNvSpPr>
                <a:spLocks noChangeArrowheads="1"/>
              </p:cNvSpPr>
              <p:nvPr/>
            </p:nvSpPr>
            <p:spPr bwMode="auto">
              <a:xfrm>
                <a:off x="2666" y="1966"/>
                <a:ext cx="276" cy="264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60" name="Rectangle 15"/>
              <p:cNvSpPr>
                <a:spLocks noChangeArrowheads="1"/>
              </p:cNvSpPr>
              <p:nvPr/>
            </p:nvSpPr>
            <p:spPr bwMode="auto">
              <a:xfrm>
                <a:off x="2736" y="2026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61" name="Rectangle 16"/>
              <p:cNvSpPr>
                <a:spLocks noChangeArrowheads="1"/>
              </p:cNvSpPr>
              <p:nvPr/>
            </p:nvSpPr>
            <p:spPr bwMode="auto">
              <a:xfrm>
                <a:off x="2832" y="2026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62" name="Rectangle 17"/>
              <p:cNvSpPr>
                <a:spLocks noChangeArrowheads="1"/>
              </p:cNvSpPr>
              <p:nvPr/>
            </p:nvSpPr>
            <p:spPr bwMode="auto">
              <a:xfrm>
                <a:off x="2736" y="2108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63" name="Rectangle 18"/>
              <p:cNvSpPr>
                <a:spLocks noChangeArrowheads="1"/>
              </p:cNvSpPr>
              <p:nvPr/>
            </p:nvSpPr>
            <p:spPr bwMode="auto">
              <a:xfrm>
                <a:off x="2832" y="2108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7416" name="Line 19"/>
            <p:cNvSpPr/>
            <p:nvPr/>
          </p:nvSpPr>
          <p:spPr>
            <a:xfrm>
              <a:off x="6875" y="6585"/>
              <a:ext cx="480" cy="0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7417" name="Text Box 20"/>
            <p:cNvSpPr txBox="1"/>
            <p:nvPr/>
          </p:nvSpPr>
          <p:spPr>
            <a:xfrm>
              <a:off x="8080" y="6415"/>
              <a:ext cx="530" cy="48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ctr">
              <a:spAutoFit/>
            </a:bodyPr>
            <a:p>
              <a:pPr algn="ctr" eaLnBrk="0" hangingPunct="0">
                <a:spcBef>
                  <a:spcPct val="50000"/>
                </a:spcBef>
              </a:pPr>
              <a:r>
                <a:rPr lang="en-US" altLang="en-US" sz="1400" i="1" dirty="0">
                  <a:latin typeface="Helvetica" pitchFamily="-84" charset="0"/>
                </a:rPr>
                <a:t>R</a:t>
              </a:r>
              <a:r>
                <a:rPr lang="en-US" altLang="en-US" sz="1400" i="1" baseline="-25000" dirty="0">
                  <a:latin typeface="Helvetica" pitchFamily="-84" charset="0"/>
                </a:rPr>
                <a:t>j</a:t>
              </a:r>
              <a:endParaRPr lang="en-US" altLang="en-US" sz="1400" i="1" dirty="0">
                <a:latin typeface="Helvetica" pitchFamily="-8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670675" y="5478780"/>
            <a:ext cx="1590675" cy="495300"/>
            <a:chOff x="6105" y="8373"/>
            <a:chExt cx="2505" cy="780"/>
          </a:xfrm>
        </p:grpSpPr>
        <p:sp>
          <p:nvSpPr>
            <p:cNvPr id="17412" name="Oval 5"/>
            <p:cNvSpPr/>
            <p:nvPr/>
          </p:nvSpPr>
          <p:spPr>
            <a:xfrm>
              <a:off x="6105" y="8373"/>
              <a:ext cx="780" cy="780"/>
            </a:xfrm>
            <a:prstGeom prst="ellipse">
              <a:avLst/>
            </a:prstGeom>
            <a:solidFill>
              <a:srgbClr val="CCECFF"/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none" anchor="ctr"/>
            <a:p>
              <a:pPr algn="ctr" eaLnBrk="0" hangingPunct="0"/>
              <a:r>
                <a:rPr lang="en-US" altLang="en-US" i="1" dirty="0">
                  <a:latin typeface="Helvetica" pitchFamily="-84" charset="0"/>
                </a:rPr>
                <a:t>P</a:t>
              </a:r>
              <a:r>
                <a:rPr lang="en-US" altLang="en-US" i="1" baseline="-25000" dirty="0">
                  <a:latin typeface="Helvetica" pitchFamily="-84" charset="0"/>
                </a:rPr>
                <a:t>i</a:t>
              </a:r>
              <a:endParaRPr lang="en-US" altLang="en-US" dirty="0">
                <a:latin typeface="Helvetica" pitchFamily="-84" charset="0"/>
              </a:endParaRPr>
            </a:p>
          </p:txBody>
        </p:sp>
        <p:grpSp>
          <p:nvGrpSpPr>
            <p:cNvPr id="11" name="Group 21"/>
            <p:cNvGrpSpPr/>
            <p:nvPr/>
          </p:nvGrpSpPr>
          <p:grpSpPr bwMode="auto">
            <a:xfrm>
              <a:off x="7355" y="8473"/>
              <a:ext cx="690" cy="660"/>
              <a:chOff x="2666" y="1966"/>
              <a:chExt cx="276" cy="264"/>
            </a:xfrm>
            <a:solidFill>
              <a:srgbClr val="CCECFF"/>
            </a:solidFill>
          </p:grpSpPr>
          <p:sp>
            <p:nvSpPr>
              <p:cNvPr id="10254" name="Rectangle 22"/>
              <p:cNvSpPr>
                <a:spLocks noChangeArrowheads="1"/>
              </p:cNvSpPr>
              <p:nvPr/>
            </p:nvSpPr>
            <p:spPr bwMode="auto">
              <a:xfrm>
                <a:off x="2666" y="1966"/>
                <a:ext cx="276" cy="264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55" name="Rectangle 23"/>
              <p:cNvSpPr>
                <a:spLocks noChangeArrowheads="1"/>
              </p:cNvSpPr>
              <p:nvPr/>
            </p:nvSpPr>
            <p:spPr bwMode="auto">
              <a:xfrm>
                <a:off x="2736" y="2026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56" name="Rectangle 24"/>
              <p:cNvSpPr>
                <a:spLocks noChangeArrowheads="1"/>
              </p:cNvSpPr>
              <p:nvPr/>
            </p:nvSpPr>
            <p:spPr bwMode="auto">
              <a:xfrm>
                <a:off x="2832" y="2026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57" name="Rectangle 25"/>
              <p:cNvSpPr>
                <a:spLocks noChangeArrowheads="1"/>
              </p:cNvSpPr>
              <p:nvPr/>
            </p:nvSpPr>
            <p:spPr bwMode="auto">
              <a:xfrm>
                <a:off x="2736" y="2108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  <p:sp>
            <p:nvSpPr>
              <p:cNvPr id="10258" name="Rectangle 26"/>
              <p:cNvSpPr>
                <a:spLocks noChangeArrowheads="1"/>
              </p:cNvSpPr>
              <p:nvPr/>
            </p:nvSpPr>
            <p:spPr bwMode="auto">
              <a:xfrm>
                <a:off x="2832" y="2108"/>
                <a:ext cx="47" cy="47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</a:ln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Verdana" panose="020B0604030504040204" pitchFamily="34" charset="0"/>
                    <a:ea typeface="MS PGothic" panose="020B0600070205080204" pitchFamily="34" charset="-128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en-US" sz="18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Verdana" panose="020B0604030504040204" pitchFamily="34" charset="0"/>
                  <a:ea typeface="MS PGothic" panose="020B0600070205080204" pitchFamily="34" charset="-128"/>
                  <a:cs typeface="+mn-cs"/>
                </a:endParaRPr>
              </a:p>
            </p:txBody>
          </p:sp>
        </p:grpSp>
        <p:sp>
          <p:nvSpPr>
            <p:cNvPr id="17419" name="Line 27"/>
            <p:cNvSpPr/>
            <p:nvPr/>
          </p:nvSpPr>
          <p:spPr>
            <a:xfrm flipH="1">
              <a:off x="6840" y="8703"/>
              <a:ext cx="750" cy="165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</p:sp>
        <p:sp>
          <p:nvSpPr>
            <p:cNvPr id="17420" name="Text Box 28"/>
            <p:cNvSpPr txBox="1"/>
            <p:nvPr/>
          </p:nvSpPr>
          <p:spPr>
            <a:xfrm>
              <a:off x="8080" y="8560"/>
              <a:ext cx="530" cy="48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ctr">
              <a:spAutoFit/>
            </a:bodyPr>
            <a:p>
              <a:pPr algn="ctr" eaLnBrk="0" hangingPunct="0">
                <a:spcBef>
                  <a:spcPct val="50000"/>
                </a:spcBef>
              </a:pPr>
              <a:r>
                <a:rPr lang="en-US" altLang="en-US" sz="1400" i="1" dirty="0">
                  <a:latin typeface="Helvetica" pitchFamily="-84" charset="0"/>
                </a:rPr>
                <a:t>R</a:t>
              </a:r>
              <a:r>
                <a:rPr lang="en-US" altLang="en-US" sz="1400" i="1" baseline="-25000" dirty="0">
                  <a:latin typeface="Helvetica" pitchFamily="-84" charset="0"/>
                </a:rPr>
                <a:t>j</a:t>
              </a:r>
              <a:endParaRPr lang="en-US" altLang="en-US" sz="1400" i="1" dirty="0">
                <a:latin typeface="Helvetica" pitchFamily="-84" charset="0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资源分配图实例</a:t>
            </a:r>
            <a:endParaRPr lang="zh-CN" altLang="en-US"/>
          </a:p>
        </p:txBody>
      </p:sp>
      <p:pic>
        <p:nvPicPr>
          <p:cNvPr id="19458" name="Picture 1032"/>
          <p:cNvPicPr>
            <a:picLocks noChangeAspect="1"/>
          </p:cNvPicPr>
          <p:nvPr/>
        </p:nvPicPr>
        <p:blipFill>
          <a:blip r:embed="rId1"/>
          <a:srcRect l="25287" t="926" r="25287" b="1532"/>
          <a:stretch>
            <a:fillRect/>
          </a:stretch>
        </p:blipFill>
        <p:spPr>
          <a:xfrm>
            <a:off x="609283" y="1422083"/>
            <a:ext cx="2741612" cy="4059237"/>
          </a:xfrm>
          <a:prstGeom prst="rect">
            <a:avLst/>
          </a:prstGeom>
          <a:noFill/>
          <a:ln w="38100">
            <a:noFill/>
          </a:ln>
        </p:spPr>
      </p:pic>
      <p:pic>
        <p:nvPicPr>
          <p:cNvPr id="23554" name="Picture 4" descr="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4550" y="1555750"/>
            <a:ext cx="3117850" cy="397764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1506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4670" y="1422400"/>
            <a:ext cx="2781300" cy="40989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4833620" y="5979795"/>
            <a:ext cx="1803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FF0000"/>
                </a:solidFill>
                <a:latin typeface="隶书" panose="02010509060101010101" charset="-122"/>
                <a:ea typeface="隶书" panose="02010509060101010101" charset="-122"/>
              </a:rPr>
              <a:t>死锁与环路</a:t>
            </a:r>
            <a:endParaRPr lang="zh-CN" altLang="en-US" sz="2400">
              <a:solidFill>
                <a:srgbClr val="FF0000"/>
              </a:solidFill>
              <a:latin typeface="隶书" panose="02010509060101010101" charset="-122"/>
              <a:ea typeface="隶书" panose="020105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资源分配图的化简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>
                <a:sym typeface="+mn-ea"/>
              </a:rPr>
              <a:t>若某进程的所有请求，都可以得到满足，则</a:t>
            </a:r>
            <a:endParaRPr lang="zh-CN" altLang="en-US" sz="2800"/>
          </a:p>
          <a:p>
            <a:pPr lvl="1"/>
            <a:r>
              <a:rPr lang="zh-CN" altLang="en-US" sz="2800">
                <a:sym typeface="+mn-ea"/>
              </a:rPr>
              <a:t>删除所有请求边，释放所有该进程占有的资源</a:t>
            </a:r>
            <a:endParaRPr lang="zh-CN" altLang="en-US" sz="2800"/>
          </a:p>
          <a:p>
            <a:r>
              <a:rPr lang="zh-CN" altLang="en-US">
                <a:sym typeface="+mn-ea"/>
              </a:rPr>
              <a:t>重复上述步骤</a:t>
            </a:r>
            <a:endParaRPr lang="zh-CN" altLang="en-US" sz="2800"/>
          </a:p>
          <a:p>
            <a:pPr lvl="1"/>
            <a:r>
              <a:rPr lang="zh-CN" altLang="en-US" sz="2800">
                <a:sym typeface="+mn-ea"/>
              </a:rPr>
              <a:t>所有进程都执行结束，无死锁进程</a:t>
            </a:r>
            <a:endParaRPr lang="zh-CN" altLang="en-US" sz="2800"/>
          </a:p>
          <a:p>
            <a:pPr lvl="1"/>
            <a:r>
              <a:rPr lang="zh-CN" altLang="en-US" sz="2800">
                <a:sym typeface="+mn-ea"/>
              </a:rPr>
              <a:t>剩下的进程，即为死锁进程</a:t>
            </a:r>
            <a:endParaRPr lang="zh-CN" altLang="en-US" sz="2800"/>
          </a:p>
          <a:p>
            <a:r>
              <a:rPr lang="zh-CN" altLang="en-US">
                <a:sym typeface="+mn-ea"/>
              </a:rPr>
              <a:t>存在死锁进程《</a:t>
            </a:r>
            <a:r>
              <a:rPr lang="en-US" altLang="zh-CN">
                <a:sym typeface="+mn-ea"/>
              </a:rPr>
              <a:t>==</a:t>
            </a:r>
            <a:r>
              <a:rPr lang="zh-CN" altLang="en-US">
                <a:sym typeface="+mn-ea"/>
              </a:rPr>
              <a:t>》存在</a:t>
            </a:r>
            <a:r>
              <a:rPr lang="zh-CN" altLang="en-US">
                <a:sym typeface="+mn-ea"/>
              </a:rPr>
              <a:t>环路</a:t>
            </a:r>
            <a:endParaRPr lang="zh-CN" altLang="en-US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36510" y="4519930"/>
            <a:ext cx="2795270" cy="82994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2400" b="1">
                <a:solidFill>
                  <a:schemeClr val="accent1">
                    <a:lumMod val="50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死锁建模</a:t>
            </a:r>
            <a:endParaRPr lang="zh-CN" altLang="en-US" sz="2400" b="1">
              <a:solidFill>
                <a:schemeClr val="accent1">
                  <a:lumMod val="50000"/>
                </a:schemeClr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+mn-ea"/>
            </a:endParaRPr>
          </a:p>
          <a:p>
            <a:pPr algn="ctr"/>
            <a:r>
              <a:rPr lang="en-US" altLang="zh-CN" sz="2400" b="1">
                <a:solidFill>
                  <a:schemeClr val="accent1">
                    <a:lumMod val="50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deadlock modeling</a:t>
            </a:r>
            <a:endParaRPr lang="en-US" altLang="zh-CN" sz="2400" b="1">
              <a:solidFill>
                <a:schemeClr val="accent1">
                  <a:lumMod val="50000"/>
                </a:schemeClr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死锁的定义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zh-CN" altLang="en-US">
                <a:sym typeface="+mn-ea"/>
              </a:rPr>
              <a:t>定义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某</a:t>
            </a:r>
            <a:r>
              <a:rPr lang="zh-CN" altLang="en-US">
                <a:sym typeface="+mn-ea"/>
              </a:rPr>
              <a:t>进程集合中的</a:t>
            </a:r>
            <a:r>
              <a:rPr lang="zh-CN" altLang="en-US">
                <a:sym typeface="+mn-ea"/>
              </a:rPr>
              <a:t>所有</a:t>
            </a:r>
            <a:r>
              <a:rPr lang="zh-CN" altLang="en-US">
                <a:solidFill>
                  <a:schemeClr val="accent1">
                    <a:lumMod val="50000"/>
                  </a:schemeClr>
                </a:solidFill>
                <a:sym typeface="+mn-ea"/>
              </a:rPr>
              <a:t>进程是单线程</a:t>
            </a:r>
            <a:r>
              <a:rPr lang="zh-CN" altLang="en-US">
                <a:sym typeface="+mn-ea"/>
              </a:rPr>
              <a:t>的，所有进程都阻塞了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每个进程都在等待集合中的其他进程才能引发的事件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进程集合进程都处于某个环路中</a:t>
            </a:r>
            <a:endParaRPr lang="zh-CN" altLang="en-US"/>
          </a:p>
          <a:p>
            <a:r>
              <a:rPr lang="zh-CN" altLang="en-US">
                <a:sym typeface="+mn-ea"/>
              </a:rPr>
              <a:t>以上的事件指释放资源等</a:t>
            </a:r>
            <a:endParaRPr lang="zh-CN" altLang="en-US"/>
          </a:p>
          <a:p>
            <a:r>
              <a:rPr lang="zh-CN" altLang="en-US">
                <a:sym typeface="+mn-ea"/>
              </a:rPr>
              <a:t>死锁的后果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>
                <a:sym typeface="+mn-ea"/>
              </a:rPr>
              <a:t>死锁进程占用的资源闲置，不能被利用；进程不能执行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蓝调晶格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99CCFF"/>
      </a:accent1>
      <a:accent2>
        <a:srgbClr val="CCCCFF"/>
      </a:accent2>
      <a:accent3>
        <a:srgbClr val="FFFFFF"/>
      </a:accent3>
      <a:accent4>
        <a:srgbClr val="000000"/>
      </a:accent4>
      <a:accent5>
        <a:srgbClr val="CAE2FF"/>
      </a:accent5>
      <a:accent6>
        <a:srgbClr val="B7B7E5"/>
      </a:accent6>
      <a:hlink>
        <a:srgbClr val="3333CC"/>
      </a:hlink>
      <a:folHlink>
        <a:srgbClr val="AF67FF"/>
      </a:folHlink>
    </a:clrScheme>
    <a:fontScheme name="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3963</Words>
  <Application>WPS 演示</Application>
  <PresentationFormat>宽屏</PresentationFormat>
  <Paragraphs>471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52" baseType="lpstr">
      <vt:lpstr>Arial</vt:lpstr>
      <vt:lpstr>宋体</vt:lpstr>
      <vt:lpstr>Wingdings</vt:lpstr>
      <vt:lpstr>幼圆</vt:lpstr>
      <vt:lpstr>黑体</vt:lpstr>
      <vt:lpstr>微软雅黑</vt:lpstr>
      <vt:lpstr>Arial Unicode MS</vt:lpstr>
      <vt:lpstr>Calibri</vt:lpstr>
      <vt:lpstr>Courier New</vt:lpstr>
      <vt:lpstr>Symbol</vt:lpstr>
      <vt:lpstr>Helvetica</vt:lpstr>
      <vt:lpstr>Verdana</vt:lpstr>
      <vt:lpstr>MS PGothic</vt:lpstr>
      <vt:lpstr>隶书</vt:lpstr>
      <vt:lpstr>Times New Roman</vt:lpstr>
      <vt:lpstr>华文细黑</vt:lpstr>
      <vt:lpstr>蓝调晶格</vt:lpstr>
      <vt:lpstr>第十章 死锁</vt:lpstr>
      <vt:lpstr>本章目录</vt:lpstr>
      <vt:lpstr>10-1 死锁的概念</vt:lpstr>
      <vt:lpstr>死锁实例</vt:lpstr>
      <vt:lpstr>系统资源的使用步骤</vt:lpstr>
      <vt:lpstr>进程与资源的关系描述</vt:lpstr>
      <vt:lpstr>资源分配图实例</vt:lpstr>
      <vt:lpstr>资源分配图的化简</vt:lpstr>
      <vt:lpstr>死锁的定义</vt:lpstr>
      <vt:lpstr>死锁的特征(Deadlock Characterization)</vt:lpstr>
      <vt:lpstr>OS解决死锁问题的一般方法</vt:lpstr>
      <vt:lpstr>死锁的进一步说明</vt:lpstr>
      <vt:lpstr>10-2 死锁的检测和恢复</vt:lpstr>
      <vt:lpstr>死锁检测与恢复的思路</vt:lpstr>
      <vt:lpstr>依据资源分配图检测死锁</vt:lpstr>
      <vt:lpstr>检测死锁的数据结构</vt:lpstr>
      <vt:lpstr>死锁检测算法</vt:lpstr>
      <vt:lpstr>死锁检测的实例</vt:lpstr>
      <vt:lpstr>死锁检测与恢复应考虑的问题</vt:lpstr>
      <vt:lpstr>10-3 死锁的避免</vt:lpstr>
      <vt:lpstr>死锁产生的过程</vt:lpstr>
      <vt:lpstr>安全状态</vt:lpstr>
      <vt:lpstr>安全、不安全与死锁的关系</vt:lpstr>
      <vt:lpstr>银行家贷款安全的实例</vt:lpstr>
      <vt:lpstr>安全性算法的数据结构</vt:lpstr>
      <vt:lpstr>安全性算法</vt:lpstr>
      <vt:lpstr>银行家算法</vt:lpstr>
      <vt:lpstr>判断当前状态的安全性：实例</vt:lpstr>
      <vt:lpstr>当前状态下，P1 请求 (1,0,2)</vt:lpstr>
      <vt:lpstr>10-4 死锁的预防</vt:lpstr>
      <vt:lpstr>预防死锁的思路</vt:lpstr>
      <vt:lpstr>破坏互斥条件</vt:lpstr>
      <vt:lpstr>破坏保持请求条件</vt:lpstr>
      <vt:lpstr>破坏非抢占条件</vt:lpstr>
      <vt:lpstr>破坏环路等待条件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desktop</cp:lastModifiedBy>
  <cp:revision>52</cp:revision>
  <dcterms:created xsi:type="dcterms:W3CDTF">2020-02-08T01:54:00Z</dcterms:created>
  <dcterms:modified xsi:type="dcterms:W3CDTF">2021-04-20T03:17:48Z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ICV">
    <vt:lpwstr>89E3B9FEA1284CE89960A9AA3A993EF7</vt:lpwstr>
  </property>
</Properties>
</file>

<file path=docProps/thumbnail.jpeg>
</file>